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Lst>
  <p:notesMasterIdLst>
    <p:notesMasterId r:id="rId22"/>
  </p:notesMasterIdLst>
  <p:sldIdLst>
    <p:sldId id="257" r:id="rId2"/>
    <p:sldId id="267" r:id="rId3"/>
    <p:sldId id="268" r:id="rId4"/>
    <p:sldId id="265" r:id="rId5"/>
    <p:sldId id="269" r:id="rId6"/>
    <p:sldId id="271" r:id="rId7"/>
    <p:sldId id="272" r:id="rId8"/>
    <p:sldId id="276" r:id="rId9"/>
    <p:sldId id="279" r:id="rId10"/>
    <p:sldId id="286" r:id="rId11"/>
    <p:sldId id="281" r:id="rId12"/>
    <p:sldId id="285" r:id="rId13"/>
    <p:sldId id="284" r:id="rId14"/>
    <p:sldId id="283" r:id="rId15"/>
    <p:sldId id="288" r:id="rId16"/>
    <p:sldId id="270" r:id="rId17"/>
    <p:sldId id="277" r:id="rId18"/>
    <p:sldId id="278" r:id="rId19"/>
    <p:sldId id="275"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089" autoAdjust="0"/>
    <p:restoredTop sz="73467" autoAdjust="0"/>
  </p:normalViewPr>
  <p:slideViewPr>
    <p:cSldViewPr snapToGrid="0">
      <p:cViewPr varScale="1">
        <p:scale>
          <a:sx n="64" d="100"/>
          <a:sy n="64" d="100"/>
        </p:scale>
        <p:origin x="36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366B6-9C37-4AF7-8B6F-FA63C2FA8F3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86B78FBB-74A8-40A8-87C0-90C542E7538D}">
      <dgm:prSet/>
      <dgm:spPr/>
      <dgm:t>
        <a:bodyPr/>
        <a:lstStyle/>
        <a:p>
          <a:pPr rtl="0"/>
          <a:r>
            <a:rPr lang="en-US" dirty="0" smtClean="0"/>
            <a:t>RFQ – </a:t>
          </a:r>
        </a:p>
        <a:p>
          <a:pPr rtl="0"/>
          <a:r>
            <a:rPr lang="en-US" dirty="0" smtClean="0"/>
            <a:t>May 11, 2021</a:t>
          </a:r>
          <a:endParaRPr lang="en-US" dirty="0"/>
        </a:p>
      </dgm:t>
    </dgm:pt>
    <dgm:pt modelId="{288BF165-ECB3-4033-92B2-71BA83FC88C5}" type="parTrans" cxnId="{1274AC9D-E719-4E21-9770-91BAC6472F58}">
      <dgm:prSet/>
      <dgm:spPr/>
      <dgm:t>
        <a:bodyPr/>
        <a:lstStyle/>
        <a:p>
          <a:endParaRPr lang="en-US"/>
        </a:p>
      </dgm:t>
    </dgm:pt>
    <dgm:pt modelId="{625B1ABE-34CF-43B0-8FE0-54B39014F7C6}" type="sibTrans" cxnId="{1274AC9D-E719-4E21-9770-91BAC6472F58}">
      <dgm:prSet/>
      <dgm:spPr/>
      <dgm:t>
        <a:bodyPr/>
        <a:lstStyle/>
        <a:p>
          <a:endParaRPr lang="en-US"/>
        </a:p>
      </dgm:t>
    </dgm:pt>
    <dgm:pt modelId="{E903CDF5-BF34-458D-A516-A9A5E1319DD6}">
      <dgm:prSet/>
      <dgm:spPr/>
      <dgm:t>
        <a:bodyPr/>
        <a:lstStyle/>
        <a:p>
          <a:pPr rtl="0"/>
          <a:r>
            <a:rPr lang="en-US" dirty="0" smtClean="0"/>
            <a:t>RFP for Industry – July 2022</a:t>
          </a:r>
          <a:endParaRPr lang="en-US" dirty="0"/>
        </a:p>
      </dgm:t>
    </dgm:pt>
    <dgm:pt modelId="{9E0C426B-118A-4AAE-91FB-72563E9DF912}" type="parTrans" cxnId="{7FD08EF9-DA44-4072-B433-640F0DB3560E}">
      <dgm:prSet/>
      <dgm:spPr/>
      <dgm:t>
        <a:bodyPr/>
        <a:lstStyle/>
        <a:p>
          <a:endParaRPr lang="en-US"/>
        </a:p>
      </dgm:t>
    </dgm:pt>
    <dgm:pt modelId="{B4B50C17-A174-4881-8853-72E826C618D8}" type="sibTrans" cxnId="{7FD08EF9-DA44-4072-B433-640F0DB3560E}">
      <dgm:prSet/>
      <dgm:spPr/>
      <dgm:t>
        <a:bodyPr/>
        <a:lstStyle/>
        <a:p>
          <a:endParaRPr lang="en-US"/>
        </a:p>
      </dgm:t>
    </dgm:pt>
    <dgm:pt modelId="{98BBCBAE-BB86-4FD0-9DD1-8C6B00A4EEBF}">
      <dgm:prSet/>
      <dgm:spPr/>
      <dgm:t>
        <a:bodyPr/>
        <a:lstStyle/>
        <a:p>
          <a:pPr rtl="0"/>
          <a:r>
            <a:rPr lang="en-US" dirty="0" smtClean="0"/>
            <a:t>Final RFP – September 2022</a:t>
          </a:r>
          <a:endParaRPr lang="en-US" dirty="0"/>
        </a:p>
      </dgm:t>
    </dgm:pt>
    <dgm:pt modelId="{C6BDE002-97D2-4696-92EE-C70151D31806}" type="parTrans" cxnId="{015E002F-0B7F-4B88-8D0C-1D766E63FD8C}">
      <dgm:prSet/>
      <dgm:spPr/>
      <dgm:t>
        <a:bodyPr/>
        <a:lstStyle/>
        <a:p>
          <a:endParaRPr lang="en-US"/>
        </a:p>
      </dgm:t>
    </dgm:pt>
    <dgm:pt modelId="{FB8022F8-56FB-4B80-BE7F-903E1633A57B}" type="sibTrans" cxnId="{015E002F-0B7F-4B88-8D0C-1D766E63FD8C}">
      <dgm:prSet/>
      <dgm:spPr/>
      <dgm:t>
        <a:bodyPr/>
        <a:lstStyle/>
        <a:p>
          <a:endParaRPr lang="en-US"/>
        </a:p>
      </dgm:t>
    </dgm:pt>
    <dgm:pt modelId="{C36E4643-3316-4E4B-A1EB-5886F932735B}">
      <dgm:prSet/>
      <dgm:spPr/>
      <dgm:t>
        <a:bodyPr/>
        <a:lstStyle/>
        <a:p>
          <a:pPr rtl="0"/>
          <a:r>
            <a:rPr lang="en-US" dirty="0" smtClean="0"/>
            <a:t>Public Announcement – March 2023</a:t>
          </a:r>
          <a:endParaRPr lang="en-US" dirty="0"/>
        </a:p>
      </dgm:t>
    </dgm:pt>
    <dgm:pt modelId="{3AC08F14-790B-42B8-98B3-7EA676C2C3CA}" type="parTrans" cxnId="{DBAE913D-0AD9-46A5-BAC8-4CCADB9A9DC6}">
      <dgm:prSet/>
      <dgm:spPr/>
      <dgm:t>
        <a:bodyPr/>
        <a:lstStyle/>
        <a:p>
          <a:endParaRPr lang="en-US"/>
        </a:p>
      </dgm:t>
    </dgm:pt>
    <dgm:pt modelId="{F501BC2C-FE93-4547-876F-C021B057F3E3}" type="sibTrans" cxnId="{DBAE913D-0AD9-46A5-BAC8-4CCADB9A9DC6}">
      <dgm:prSet/>
      <dgm:spPr/>
      <dgm:t>
        <a:bodyPr/>
        <a:lstStyle/>
        <a:p>
          <a:endParaRPr lang="en-US"/>
        </a:p>
      </dgm:t>
    </dgm:pt>
    <dgm:pt modelId="{A5DA4FB0-2379-45A6-BA97-9777F952767C}">
      <dgm:prSet/>
      <dgm:spPr/>
      <dgm:t>
        <a:bodyPr/>
        <a:lstStyle/>
        <a:p>
          <a:pPr rtl="0"/>
          <a:r>
            <a:rPr lang="en-US" dirty="0" smtClean="0"/>
            <a:t>Contract Execution – </a:t>
          </a:r>
        </a:p>
        <a:p>
          <a:pPr rtl="0"/>
          <a:r>
            <a:rPr lang="en-US" dirty="0" smtClean="0"/>
            <a:t>April 2023</a:t>
          </a:r>
          <a:endParaRPr lang="en-US" dirty="0"/>
        </a:p>
      </dgm:t>
    </dgm:pt>
    <dgm:pt modelId="{C7B9BC0E-5E7E-4015-BC34-DCC973855361}" type="parTrans" cxnId="{18ACA9F0-640E-4383-9257-CF96A35D1DDD}">
      <dgm:prSet/>
      <dgm:spPr/>
      <dgm:t>
        <a:bodyPr/>
        <a:lstStyle/>
        <a:p>
          <a:endParaRPr lang="en-US"/>
        </a:p>
      </dgm:t>
    </dgm:pt>
    <dgm:pt modelId="{60C16EC8-A33E-436C-BF8D-A9B73DFD438F}" type="sibTrans" cxnId="{18ACA9F0-640E-4383-9257-CF96A35D1DDD}">
      <dgm:prSet/>
      <dgm:spPr/>
      <dgm:t>
        <a:bodyPr/>
        <a:lstStyle/>
        <a:p>
          <a:endParaRPr lang="en-US"/>
        </a:p>
      </dgm:t>
    </dgm:pt>
    <dgm:pt modelId="{8072C042-C8D5-4C64-AD9F-D436876B9E7F}">
      <dgm:prSet/>
      <dgm:spPr/>
      <dgm:t>
        <a:bodyPr/>
        <a:lstStyle/>
        <a:p>
          <a:r>
            <a:rPr lang="en-US" dirty="0" smtClean="0"/>
            <a:t>Construction</a:t>
          </a:r>
        </a:p>
        <a:p>
          <a:r>
            <a:rPr lang="en-US" dirty="0" smtClean="0"/>
            <a:t>Duration</a:t>
          </a:r>
          <a:endParaRPr lang="en-US" dirty="0"/>
        </a:p>
      </dgm:t>
    </dgm:pt>
    <dgm:pt modelId="{07E4CFA2-F921-4D83-BA25-87255C47AAB1}" type="parTrans" cxnId="{82178409-CDF4-42DC-8F57-089657484272}">
      <dgm:prSet/>
      <dgm:spPr/>
      <dgm:t>
        <a:bodyPr/>
        <a:lstStyle/>
        <a:p>
          <a:endParaRPr lang="en-US"/>
        </a:p>
      </dgm:t>
    </dgm:pt>
    <dgm:pt modelId="{BBF24B4C-A4AA-4658-AF85-A3B1042531CE}" type="sibTrans" cxnId="{82178409-CDF4-42DC-8F57-089657484272}">
      <dgm:prSet/>
      <dgm:spPr/>
      <dgm:t>
        <a:bodyPr/>
        <a:lstStyle/>
        <a:p>
          <a:endParaRPr lang="en-US"/>
        </a:p>
      </dgm:t>
    </dgm:pt>
    <dgm:pt modelId="{C9D6591B-00E6-4E59-948F-46D6ED3ABA8D}" type="pres">
      <dgm:prSet presAssocID="{829366B6-9C37-4AF7-8B6F-FA63C2FA8F31}" presName="Name0" presStyleCnt="0">
        <dgm:presLayoutVars>
          <dgm:dir/>
          <dgm:resizeHandles val="exact"/>
        </dgm:presLayoutVars>
      </dgm:prSet>
      <dgm:spPr/>
      <dgm:t>
        <a:bodyPr/>
        <a:lstStyle/>
        <a:p>
          <a:endParaRPr lang="en-US"/>
        </a:p>
      </dgm:t>
    </dgm:pt>
    <dgm:pt modelId="{193980A5-3CF9-4870-98D7-07FBA12FDD6B}" type="pres">
      <dgm:prSet presAssocID="{829366B6-9C37-4AF7-8B6F-FA63C2FA8F31}" presName="fgShape" presStyleLbl="fgShp" presStyleIdx="0" presStyleCnt="1"/>
      <dgm:spPr/>
    </dgm:pt>
    <dgm:pt modelId="{57465DC7-D0DD-4DF4-B926-4231685AB9FB}" type="pres">
      <dgm:prSet presAssocID="{829366B6-9C37-4AF7-8B6F-FA63C2FA8F31}" presName="linComp" presStyleCnt="0"/>
      <dgm:spPr/>
    </dgm:pt>
    <dgm:pt modelId="{9883F620-3156-4C3F-8CFA-ACC276DB2436}" type="pres">
      <dgm:prSet presAssocID="{86B78FBB-74A8-40A8-87C0-90C542E7538D}" presName="compNode" presStyleCnt="0"/>
      <dgm:spPr/>
    </dgm:pt>
    <dgm:pt modelId="{4E659222-77C5-4AB4-9125-E4901DA696C1}" type="pres">
      <dgm:prSet presAssocID="{86B78FBB-74A8-40A8-87C0-90C542E7538D}" presName="bkgdShape" presStyleLbl="node1" presStyleIdx="0" presStyleCnt="6" custLinFactNeighborX="-7" custLinFactNeighborY="640"/>
      <dgm:spPr/>
      <dgm:t>
        <a:bodyPr/>
        <a:lstStyle/>
        <a:p>
          <a:endParaRPr lang="en-US"/>
        </a:p>
      </dgm:t>
    </dgm:pt>
    <dgm:pt modelId="{DA33873F-5F5A-4DA9-BEBC-1E6C7FF6A490}" type="pres">
      <dgm:prSet presAssocID="{86B78FBB-74A8-40A8-87C0-90C542E7538D}" presName="nodeTx" presStyleLbl="node1" presStyleIdx="0" presStyleCnt="6">
        <dgm:presLayoutVars>
          <dgm:bulletEnabled val="1"/>
        </dgm:presLayoutVars>
      </dgm:prSet>
      <dgm:spPr/>
      <dgm:t>
        <a:bodyPr/>
        <a:lstStyle/>
        <a:p>
          <a:endParaRPr lang="en-US"/>
        </a:p>
      </dgm:t>
    </dgm:pt>
    <dgm:pt modelId="{A59C9A07-55C2-437F-852A-5E81802E2BAD}" type="pres">
      <dgm:prSet presAssocID="{86B78FBB-74A8-40A8-87C0-90C542E7538D}" presName="invisiNode" presStyleLbl="node1" presStyleIdx="0" presStyleCnt="6"/>
      <dgm:spPr/>
    </dgm:pt>
    <dgm:pt modelId="{655F6DFD-CE07-4878-8A25-5F97AE1247EF}" type="pres">
      <dgm:prSet presAssocID="{86B78FBB-74A8-40A8-87C0-90C542E7538D}" presName="imagNode" presStyleLbl="fgImgPlace1" presStyleIdx="0" presStyleCnt="6"/>
      <dgm:spPr>
        <a:solidFill>
          <a:srgbClr val="00B050"/>
        </a:solidFill>
      </dgm:spPr>
    </dgm:pt>
    <dgm:pt modelId="{BF3B22EB-FC43-4E78-BB22-90DCB6F47C2D}" type="pres">
      <dgm:prSet presAssocID="{625B1ABE-34CF-43B0-8FE0-54B39014F7C6}" presName="sibTrans" presStyleLbl="sibTrans2D1" presStyleIdx="0" presStyleCnt="0"/>
      <dgm:spPr/>
      <dgm:t>
        <a:bodyPr/>
        <a:lstStyle/>
        <a:p>
          <a:endParaRPr lang="en-US"/>
        </a:p>
      </dgm:t>
    </dgm:pt>
    <dgm:pt modelId="{008A81B4-7196-4276-ABC9-79FF1F31B34D}" type="pres">
      <dgm:prSet presAssocID="{E903CDF5-BF34-458D-A516-A9A5E1319DD6}" presName="compNode" presStyleCnt="0"/>
      <dgm:spPr/>
    </dgm:pt>
    <dgm:pt modelId="{ACB79D69-84F1-4040-AAD8-BD85285DC8F4}" type="pres">
      <dgm:prSet presAssocID="{E903CDF5-BF34-458D-A516-A9A5E1319DD6}" presName="bkgdShape" presStyleLbl="node1" presStyleIdx="1" presStyleCnt="6"/>
      <dgm:spPr/>
      <dgm:t>
        <a:bodyPr/>
        <a:lstStyle/>
        <a:p>
          <a:endParaRPr lang="en-US"/>
        </a:p>
      </dgm:t>
    </dgm:pt>
    <dgm:pt modelId="{4A6FCE8A-FC6B-4770-A492-67A9E55C8118}" type="pres">
      <dgm:prSet presAssocID="{E903CDF5-BF34-458D-A516-A9A5E1319DD6}" presName="nodeTx" presStyleLbl="node1" presStyleIdx="1" presStyleCnt="6">
        <dgm:presLayoutVars>
          <dgm:bulletEnabled val="1"/>
        </dgm:presLayoutVars>
      </dgm:prSet>
      <dgm:spPr/>
      <dgm:t>
        <a:bodyPr/>
        <a:lstStyle/>
        <a:p>
          <a:endParaRPr lang="en-US"/>
        </a:p>
      </dgm:t>
    </dgm:pt>
    <dgm:pt modelId="{DCB3D492-C65A-42D4-85DD-0D4831EDCA81}" type="pres">
      <dgm:prSet presAssocID="{E903CDF5-BF34-458D-A516-A9A5E1319DD6}" presName="invisiNode" presStyleLbl="node1" presStyleIdx="1" presStyleCnt="6"/>
      <dgm:spPr/>
    </dgm:pt>
    <dgm:pt modelId="{199D574D-E024-433D-90B2-88C62C769F13}" type="pres">
      <dgm:prSet presAssocID="{E903CDF5-BF34-458D-A516-A9A5E1319DD6}" presName="imagNode" presStyleLbl="fgImgPlace1" presStyleIdx="1" presStyleCnt="6"/>
      <dgm:spPr>
        <a:solidFill>
          <a:srgbClr val="FFC000"/>
        </a:solidFill>
      </dgm:spPr>
    </dgm:pt>
    <dgm:pt modelId="{E32A5DB7-B3C8-4C55-B66C-49305BA24395}" type="pres">
      <dgm:prSet presAssocID="{B4B50C17-A174-4881-8853-72E826C618D8}" presName="sibTrans" presStyleLbl="sibTrans2D1" presStyleIdx="0" presStyleCnt="0"/>
      <dgm:spPr/>
      <dgm:t>
        <a:bodyPr/>
        <a:lstStyle/>
        <a:p>
          <a:endParaRPr lang="en-US"/>
        </a:p>
      </dgm:t>
    </dgm:pt>
    <dgm:pt modelId="{8CB3F8E0-F538-48C2-A992-85B435FF9B18}" type="pres">
      <dgm:prSet presAssocID="{98BBCBAE-BB86-4FD0-9DD1-8C6B00A4EEBF}" presName="compNode" presStyleCnt="0"/>
      <dgm:spPr/>
    </dgm:pt>
    <dgm:pt modelId="{A62C098A-AD27-4017-9376-A42EABE2732C}" type="pres">
      <dgm:prSet presAssocID="{98BBCBAE-BB86-4FD0-9DD1-8C6B00A4EEBF}" presName="bkgdShape" presStyleLbl="node1" presStyleIdx="2" presStyleCnt="6"/>
      <dgm:spPr/>
      <dgm:t>
        <a:bodyPr/>
        <a:lstStyle/>
        <a:p>
          <a:endParaRPr lang="en-US"/>
        </a:p>
      </dgm:t>
    </dgm:pt>
    <dgm:pt modelId="{90931103-2C3B-473A-957E-E11FCD3ABA93}" type="pres">
      <dgm:prSet presAssocID="{98BBCBAE-BB86-4FD0-9DD1-8C6B00A4EEBF}" presName="nodeTx" presStyleLbl="node1" presStyleIdx="2" presStyleCnt="6">
        <dgm:presLayoutVars>
          <dgm:bulletEnabled val="1"/>
        </dgm:presLayoutVars>
      </dgm:prSet>
      <dgm:spPr/>
      <dgm:t>
        <a:bodyPr/>
        <a:lstStyle/>
        <a:p>
          <a:endParaRPr lang="en-US"/>
        </a:p>
      </dgm:t>
    </dgm:pt>
    <dgm:pt modelId="{F3F2397E-F6E5-44C4-BF8E-F2E0C67CDC76}" type="pres">
      <dgm:prSet presAssocID="{98BBCBAE-BB86-4FD0-9DD1-8C6B00A4EEBF}" presName="invisiNode" presStyleLbl="node1" presStyleIdx="2" presStyleCnt="6"/>
      <dgm:spPr/>
    </dgm:pt>
    <dgm:pt modelId="{0F5DEE17-B661-403B-9373-CC2E5A7D3228}" type="pres">
      <dgm:prSet presAssocID="{98BBCBAE-BB86-4FD0-9DD1-8C6B00A4EEBF}" presName="imagNode" presStyleLbl="fgImgPlace1" presStyleIdx="2" presStyleCnt="6"/>
      <dgm:spPr>
        <a:solidFill>
          <a:srgbClr val="C00000"/>
        </a:solidFill>
      </dgm:spPr>
    </dgm:pt>
    <dgm:pt modelId="{C5041DE7-8057-4FC6-8166-396FC982612B}" type="pres">
      <dgm:prSet presAssocID="{FB8022F8-56FB-4B80-BE7F-903E1633A57B}" presName="sibTrans" presStyleLbl="sibTrans2D1" presStyleIdx="0" presStyleCnt="0"/>
      <dgm:spPr/>
      <dgm:t>
        <a:bodyPr/>
        <a:lstStyle/>
        <a:p>
          <a:endParaRPr lang="en-US"/>
        </a:p>
      </dgm:t>
    </dgm:pt>
    <dgm:pt modelId="{EBA58112-56F1-44FB-9A5A-85056634FA31}" type="pres">
      <dgm:prSet presAssocID="{C36E4643-3316-4E4B-A1EB-5886F932735B}" presName="compNode" presStyleCnt="0"/>
      <dgm:spPr/>
    </dgm:pt>
    <dgm:pt modelId="{4DE1C88B-2B16-414C-8597-F08F0A9F1C38}" type="pres">
      <dgm:prSet presAssocID="{C36E4643-3316-4E4B-A1EB-5886F932735B}" presName="bkgdShape" presStyleLbl="node1" presStyleIdx="3" presStyleCnt="6"/>
      <dgm:spPr/>
      <dgm:t>
        <a:bodyPr/>
        <a:lstStyle/>
        <a:p>
          <a:endParaRPr lang="en-US"/>
        </a:p>
      </dgm:t>
    </dgm:pt>
    <dgm:pt modelId="{037CF3BC-4570-4251-996C-D8769DEED4EA}" type="pres">
      <dgm:prSet presAssocID="{C36E4643-3316-4E4B-A1EB-5886F932735B}" presName="nodeTx" presStyleLbl="node1" presStyleIdx="3" presStyleCnt="6">
        <dgm:presLayoutVars>
          <dgm:bulletEnabled val="1"/>
        </dgm:presLayoutVars>
      </dgm:prSet>
      <dgm:spPr/>
      <dgm:t>
        <a:bodyPr/>
        <a:lstStyle/>
        <a:p>
          <a:endParaRPr lang="en-US"/>
        </a:p>
      </dgm:t>
    </dgm:pt>
    <dgm:pt modelId="{98400D6C-DAFD-4678-8188-527EEA79B679}" type="pres">
      <dgm:prSet presAssocID="{C36E4643-3316-4E4B-A1EB-5886F932735B}" presName="invisiNode" presStyleLbl="node1" presStyleIdx="3" presStyleCnt="6"/>
      <dgm:spPr/>
    </dgm:pt>
    <dgm:pt modelId="{51D464F5-3890-4D48-B236-73FAB2DCA451}" type="pres">
      <dgm:prSet presAssocID="{C36E4643-3316-4E4B-A1EB-5886F932735B}" presName="imagNode" presStyleLbl="fgImgPlace1" presStyleIdx="3" presStyleCnt="6"/>
      <dgm:spPr>
        <a:solidFill>
          <a:schemeClr val="accent1">
            <a:lumMod val="50000"/>
          </a:schemeClr>
        </a:solidFill>
      </dgm:spPr>
    </dgm:pt>
    <dgm:pt modelId="{E0A2D8C1-F067-47E5-9B2B-65B5115E3003}" type="pres">
      <dgm:prSet presAssocID="{F501BC2C-FE93-4547-876F-C021B057F3E3}" presName="sibTrans" presStyleLbl="sibTrans2D1" presStyleIdx="0" presStyleCnt="0"/>
      <dgm:spPr/>
      <dgm:t>
        <a:bodyPr/>
        <a:lstStyle/>
        <a:p>
          <a:endParaRPr lang="en-US"/>
        </a:p>
      </dgm:t>
    </dgm:pt>
    <dgm:pt modelId="{13041D29-61E8-4FB2-BDA6-0BB2F3FB786B}" type="pres">
      <dgm:prSet presAssocID="{A5DA4FB0-2379-45A6-BA97-9777F952767C}" presName="compNode" presStyleCnt="0"/>
      <dgm:spPr/>
    </dgm:pt>
    <dgm:pt modelId="{A2CFB8C4-14F6-4527-B251-6CF180974587}" type="pres">
      <dgm:prSet presAssocID="{A5DA4FB0-2379-45A6-BA97-9777F952767C}" presName="bkgdShape" presStyleLbl="node1" presStyleIdx="4" presStyleCnt="6"/>
      <dgm:spPr/>
      <dgm:t>
        <a:bodyPr/>
        <a:lstStyle/>
        <a:p>
          <a:endParaRPr lang="en-US"/>
        </a:p>
      </dgm:t>
    </dgm:pt>
    <dgm:pt modelId="{B4F68EA1-DFEA-45A6-BAAF-46892C639D97}" type="pres">
      <dgm:prSet presAssocID="{A5DA4FB0-2379-45A6-BA97-9777F952767C}" presName="nodeTx" presStyleLbl="node1" presStyleIdx="4" presStyleCnt="6">
        <dgm:presLayoutVars>
          <dgm:bulletEnabled val="1"/>
        </dgm:presLayoutVars>
      </dgm:prSet>
      <dgm:spPr/>
      <dgm:t>
        <a:bodyPr/>
        <a:lstStyle/>
        <a:p>
          <a:endParaRPr lang="en-US"/>
        </a:p>
      </dgm:t>
    </dgm:pt>
    <dgm:pt modelId="{2764A72D-FAD1-4C1D-B891-995E76BF7168}" type="pres">
      <dgm:prSet presAssocID="{A5DA4FB0-2379-45A6-BA97-9777F952767C}" presName="invisiNode" presStyleLbl="node1" presStyleIdx="4" presStyleCnt="6"/>
      <dgm:spPr/>
    </dgm:pt>
    <dgm:pt modelId="{7A692A74-925D-4BAC-8BA5-2FA9F8AD8937}" type="pres">
      <dgm:prSet presAssocID="{A5DA4FB0-2379-45A6-BA97-9777F952767C}" presName="imagNode" presStyleLbl="fgImgPlace1" presStyleIdx="4" presStyleCnt="6"/>
      <dgm:spPr>
        <a:solidFill>
          <a:srgbClr val="0070C0"/>
        </a:solidFill>
      </dgm:spPr>
    </dgm:pt>
    <dgm:pt modelId="{D4BC2986-F739-445F-A9D3-6CE29152ECF6}" type="pres">
      <dgm:prSet presAssocID="{60C16EC8-A33E-436C-BF8D-A9B73DFD438F}" presName="sibTrans" presStyleLbl="sibTrans2D1" presStyleIdx="0" presStyleCnt="0"/>
      <dgm:spPr/>
      <dgm:t>
        <a:bodyPr/>
        <a:lstStyle/>
        <a:p>
          <a:endParaRPr lang="en-US"/>
        </a:p>
      </dgm:t>
    </dgm:pt>
    <dgm:pt modelId="{59D82300-76CA-425A-BDD1-CF21DFC1FEF1}" type="pres">
      <dgm:prSet presAssocID="{8072C042-C8D5-4C64-AD9F-D436876B9E7F}" presName="compNode" presStyleCnt="0"/>
      <dgm:spPr/>
    </dgm:pt>
    <dgm:pt modelId="{99377A30-65C6-4449-98E3-142C48AC68F6}" type="pres">
      <dgm:prSet presAssocID="{8072C042-C8D5-4C64-AD9F-D436876B9E7F}" presName="bkgdShape" presStyleLbl="node1" presStyleIdx="5" presStyleCnt="6"/>
      <dgm:spPr/>
      <dgm:t>
        <a:bodyPr/>
        <a:lstStyle/>
        <a:p>
          <a:endParaRPr lang="en-US"/>
        </a:p>
      </dgm:t>
    </dgm:pt>
    <dgm:pt modelId="{AC53B821-60AD-4301-9117-9F20964275EB}" type="pres">
      <dgm:prSet presAssocID="{8072C042-C8D5-4C64-AD9F-D436876B9E7F}" presName="nodeTx" presStyleLbl="node1" presStyleIdx="5" presStyleCnt="6">
        <dgm:presLayoutVars>
          <dgm:bulletEnabled val="1"/>
        </dgm:presLayoutVars>
      </dgm:prSet>
      <dgm:spPr/>
      <dgm:t>
        <a:bodyPr/>
        <a:lstStyle/>
        <a:p>
          <a:endParaRPr lang="en-US"/>
        </a:p>
      </dgm:t>
    </dgm:pt>
    <dgm:pt modelId="{E23910C6-0DD1-4925-AE08-B5B1F13C3ED2}" type="pres">
      <dgm:prSet presAssocID="{8072C042-C8D5-4C64-AD9F-D436876B9E7F}" presName="invisiNode" presStyleLbl="node1" presStyleIdx="5" presStyleCnt="6"/>
      <dgm:spPr/>
    </dgm:pt>
    <dgm:pt modelId="{913F0588-AE54-4CF2-8040-7201E726C54C}" type="pres">
      <dgm:prSet presAssocID="{8072C042-C8D5-4C64-AD9F-D436876B9E7F}" presName="imagNode" presStyleLbl="fgImgPlace1" presStyleIdx="5" presStyleCnt="6"/>
      <dgm:spPr/>
    </dgm:pt>
  </dgm:ptLst>
  <dgm:cxnLst>
    <dgm:cxn modelId="{98BCE97E-2EDB-4C68-A774-51C7818AFBAF}" type="presOf" srcId="{98BBCBAE-BB86-4FD0-9DD1-8C6B00A4EEBF}" destId="{90931103-2C3B-473A-957E-E11FCD3ABA93}" srcOrd="1" destOrd="0" presId="urn:microsoft.com/office/officeart/2005/8/layout/hList7"/>
    <dgm:cxn modelId="{7FD08EF9-DA44-4072-B433-640F0DB3560E}" srcId="{829366B6-9C37-4AF7-8B6F-FA63C2FA8F31}" destId="{E903CDF5-BF34-458D-A516-A9A5E1319DD6}" srcOrd="1" destOrd="0" parTransId="{9E0C426B-118A-4AAE-91FB-72563E9DF912}" sibTransId="{B4B50C17-A174-4881-8853-72E826C618D8}"/>
    <dgm:cxn modelId="{C2EE8BF0-EFBC-46E3-B511-9FE1E0320BFA}" type="presOf" srcId="{8072C042-C8D5-4C64-AD9F-D436876B9E7F}" destId="{99377A30-65C6-4449-98E3-142C48AC68F6}" srcOrd="0" destOrd="0" presId="urn:microsoft.com/office/officeart/2005/8/layout/hList7"/>
    <dgm:cxn modelId="{47AA3349-140E-4FCB-94D2-8E35806E31C2}" type="presOf" srcId="{B4B50C17-A174-4881-8853-72E826C618D8}" destId="{E32A5DB7-B3C8-4C55-B66C-49305BA24395}" srcOrd="0" destOrd="0" presId="urn:microsoft.com/office/officeart/2005/8/layout/hList7"/>
    <dgm:cxn modelId="{E289AF7C-FA6F-4B26-A083-BFDF733ACAF7}" type="presOf" srcId="{C36E4643-3316-4E4B-A1EB-5886F932735B}" destId="{037CF3BC-4570-4251-996C-D8769DEED4EA}" srcOrd="1" destOrd="0" presId="urn:microsoft.com/office/officeart/2005/8/layout/hList7"/>
    <dgm:cxn modelId="{2BBC4561-C933-49E8-B1E7-3586DECB9F08}" type="presOf" srcId="{829366B6-9C37-4AF7-8B6F-FA63C2FA8F31}" destId="{C9D6591B-00E6-4E59-948F-46D6ED3ABA8D}" srcOrd="0" destOrd="0" presId="urn:microsoft.com/office/officeart/2005/8/layout/hList7"/>
    <dgm:cxn modelId="{8505E3CD-F240-4007-94BA-B2B19047C988}" type="presOf" srcId="{A5DA4FB0-2379-45A6-BA97-9777F952767C}" destId="{A2CFB8C4-14F6-4527-B251-6CF180974587}" srcOrd="0" destOrd="0" presId="urn:microsoft.com/office/officeart/2005/8/layout/hList7"/>
    <dgm:cxn modelId="{82178409-CDF4-42DC-8F57-089657484272}" srcId="{829366B6-9C37-4AF7-8B6F-FA63C2FA8F31}" destId="{8072C042-C8D5-4C64-AD9F-D436876B9E7F}" srcOrd="5" destOrd="0" parTransId="{07E4CFA2-F921-4D83-BA25-87255C47AAB1}" sibTransId="{BBF24B4C-A4AA-4658-AF85-A3B1042531CE}"/>
    <dgm:cxn modelId="{05A98E4E-359A-4ED6-BFF6-C05B294A2BB7}" type="presOf" srcId="{625B1ABE-34CF-43B0-8FE0-54B39014F7C6}" destId="{BF3B22EB-FC43-4E78-BB22-90DCB6F47C2D}" srcOrd="0" destOrd="0" presId="urn:microsoft.com/office/officeart/2005/8/layout/hList7"/>
    <dgm:cxn modelId="{AEBA9E2D-8867-4086-AFCE-14FD5E019B76}" type="presOf" srcId="{F501BC2C-FE93-4547-876F-C021B057F3E3}" destId="{E0A2D8C1-F067-47E5-9B2B-65B5115E3003}" srcOrd="0" destOrd="0" presId="urn:microsoft.com/office/officeart/2005/8/layout/hList7"/>
    <dgm:cxn modelId="{3C92D934-A14D-4249-8BFC-02EE070311E0}" type="presOf" srcId="{E903CDF5-BF34-458D-A516-A9A5E1319DD6}" destId="{4A6FCE8A-FC6B-4770-A492-67A9E55C8118}" srcOrd="1" destOrd="0" presId="urn:microsoft.com/office/officeart/2005/8/layout/hList7"/>
    <dgm:cxn modelId="{15176E2F-66E3-4CA1-A837-2BB84FEB01EF}" type="presOf" srcId="{FB8022F8-56FB-4B80-BE7F-903E1633A57B}" destId="{C5041DE7-8057-4FC6-8166-396FC982612B}" srcOrd="0" destOrd="0" presId="urn:microsoft.com/office/officeart/2005/8/layout/hList7"/>
    <dgm:cxn modelId="{015E002F-0B7F-4B88-8D0C-1D766E63FD8C}" srcId="{829366B6-9C37-4AF7-8B6F-FA63C2FA8F31}" destId="{98BBCBAE-BB86-4FD0-9DD1-8C6B00A4EEBF}" srcOrd="2" destOrd="0" parTransId="{C6BDE002-97D2-4696-92EE-C70151D31806}" sibTransId="{FB8022F8-56FB-4B80-BE7F-903E1633A57B}"/>
    <dgm:cxn modelId="{5AB430A4-B441-46EC-89D8-CE95300C4659}" type="presOf" srcId="{60C16EC8-A33E-436C-BF8D-A9B73DFD438F}" destId="{D4BC2986-F739-445F-A9D3-6CE29152ECF6}" srcOrd="0" destOrd="0" presId="urn:microsoft.com/office/officeart/2005/8/layout/hList7"/>
    <dgm:cxn modelId="{82B735B2-339B-453D-972F-FE9F6AAAAAC5}" type="presOf" srcId="{86B78FBB-74A8-40A8-87C0-90C542E7538D}" destId="{4E659222-77C5-4AB4-9125-E4901DA696C1}" srcOrd="0" destOrd="0" presId="urn:microsoft.com/office/officeart/2005/8/layout/hList7"/>
    <dgm:cxn modelId="{599BC928-B033-4ED8-9FC2-CE2FDD8E3CBE}" type="presOf" srcId="{A5DA4FB0-2379-45A6-BA97-9777F952767C}" destId="{B4F68EA1-DFEA-45A6-BAAF-46892C639D97}" srcOrd="1" destOrd="0" presId="urn:microsoft.com/office/officeart/2005/8/layout/hList7"/>
    <dgm:cxn modelId="{18ACA9F0-640E-4383-9257-CF96A35D1DDD}" srcId="{829366B6-9C37-4AF7-8B6F-FA63C2FA8F31}" destId="{A5DA4FB0-2379-45A6-BA97-9777F952767C}" srcOrd="4" destOrd="0" parTransId="{C7B9BC0E-5E7E-4015-BC34-DCC973855361}" sibTransId="{60C16EC8-A33E-436C-BF8D-A9B73DFD438F}"/>
    <dgm:cxn modelId="{E5CA1B2F-DB8B-4A5D-8D94-58BF4A0DBA9B}" type="presOf" srcId="{C36E4643-3316-4E4B-A1EB-5886F932735B}" destId="{4DE1C88B-2B16-414C-8597-F08F0A9F1C38}" srcOrd="0" destOrd="0" presId="urn:microsoft.com/office/officeart/2005/8/layout/hList7"/>
    <dgm:cxn modelId="{3A8204A8-E41B-4542-909A-0CFD8D9A5D75}" type="presOf" srcId="{8072C042-C8D5-4C64-AD9F-D436876B9E7F}" destId="{AC53B821-60AD-4301-9117-9F20964275EB}" srcOrd="1" destOrd="0" presId="urn:microsoft.com/office/officeart/2005/8/layout/hList7"/>
    <dgm:cxn modelId="{2809B169-BF5F-4115-9790-0C43D4D7255A}" type="presOf" srcId="{98BBCBAE-BB86-4FD0-9DD1-8C6B00A4EEBF}" destId="{A62C098A-AD27-4017-9376-A42EABE2732C}" srcOrd="0" destOrd="0" presId="urn:microsoft.com/office/officeart/2005/8/layout/hList7"/>
    <dgm:cxn modelId="{A0461B84-DD13-4D56-8DB9-3EC0BFA92A23}" type="presOf" srcId="{86B78FBB-74A8-40A8-87C0-90C542E7538D}" destId="{DA33873F-5F5A-4DA9-BEBC-1E6C7FF6A490}" srcOrd="1" destOrd="0" presId="urn:microsoft.com/office/officeart/2005/8/layout/hList7"/>
    <dgm:cxn modelId="{DBAE913D-0AD9-46A5-BAC8-4CCADB9A9DC6}" srcId="{829366B6-9C37-4AF7-8B6F-FA63C2FA8F31}" destId="{C36E4643-3316-4E4B-A1EB-5886F932735B}" srcOrd="3" destOrd="0" parTransId="{3AC08F14-790B-42B8-98B3-7EA676C2C3CA}" sibTransId="{F501BC2C-FE93-4547-876F-C021B057F3E3}"/>
    <dgm:cxn modelId="{512C37B9-E6A4-4C22-AFAF-533372FE771B}" type="presOf" srcId="{E903CDF5-BF34-458D-A516-A9A5E1319DD6}" destId="{ACB79D69-84F1-4040-AAD8-BD85285DC8F4}" srcOrd="0" destOrd="0" presId="urn:microsoft.com/office/officeart/2005/8/layout/hList7"/>
    <dgm:cxn modelId="{1274AC9D-E719-4E21-9770-91BAC6472F58}" srcId="{829366B6-9C37-4AF7-8B6F-FA63C2FA8F31}" destId="{86B78FBB-74A8-40A8-87C0-90C542E7538D}" srcOrd="0" destOrd="0" parTransId="{288BF165-ECB3-4033-92B2-71BA83FC88C5}" sibTransId="{625B1ABE-34CF-43B0-8FE0-54B39014F7C6}"/>
    <dgm:cxn modelId="{F979B176-8A6D-4259-9F27-97B6582DD916}" type="presParOf" srcId="{C9D6591B-00E6-4E59-948F-46D6ED3ABA8D}" destId="{193980A5-3CF9-4870-98D7-07FBA12FDD6B}" srcOrd="0" destOrd="0" presId="urn:microsoft.com/office/officeart/2005/8/layout/hList7"/>
    <dgm:cxn modelId="{3D46917D-447A-4B8C-840B-BAD1BAA91FD5}" type="presParOf" srcId="{C9D6591B-00E6-4E59-948F-46D6ED3ABA8D}" destId="{57465DC7-D0DD-4DF4-B926-4231685AB9FB}" srcOrd="1" destOrd="0" presId="urn:microsoft.com/office/officeart/2005/8/layout/hList7"/>
    <dgm:cxn modelId="{06697053-AB06-4934-AD7F-27D708E51F8D}" type="presParOf" srcId="{57465DC7-D0DD-4DF4-B926-4231685AB9FB}" destId="{9883F620-3156-4C3F-8CFA-ACC276DB2436}" srcOrd="0" destOrd="0" presId="urn:microsoft.com/office/officeart/2005/8/layout/hList7"/>
    <dgm:cxn modelId="{11A56C2F-F2D1-4362-8F1A-094E3E794CE8}" type="presParOf" srcId="{9883F620-3156-4C3F-8CFA-ACC276DB2436}" destId="{4E659222-77C5-4AB4-9125-E4901DA696C1}" srcOrd="0" destOrd="0" presId="urn:microsoft.com/office/officeart/2005/8/layout/hList7"/>
    <dgm:cxn modelId="{EBEC933A-6996-4206-A61C-9D742ED5FB90}" type="presParOf" srcId="{9883F620-3156-4C3F-8CFA-ACC276DB2436}" destId="{DA33873F-5F5A-4DA9-BEBC-1E6C7FF6A490}" srcOrd="1" destOrd="0" presId="urn:microsoft.com/office/officeart/2005/8/layout/hList7"/>
    <dgm:cxn modelId="{8C168BF2-D213-4CC0-A331-ADB61850DFD1}" type="presParOf" srcId="{9883F620-3156-4C3F-8CFA-ACC276DB2436}" destId="{A59C9A07-55C2-437F-852A-5E81802E2BAD}" srcOrd="2" destOrd="0" presId="urn:microsoft.com/office/officeart/2005/8/layout/hList7"/>
    <dgm:cxn modelId="{AB6CFB73-163E-4CEC-AA40-A011865B68DB}" type="presParOf" srcId="{9883F620-3156-4C3F-8CFA-ACC276DB2436}" destId="{655F6DFD-CE07-4878-8A25-5F97AE1247EF}" srcOrd="3" destOrd="0" presId="urn:microsoft.com/office/officeart/2005/8/layout/hList7"/>
    <dgm:cxn modelId="{1D76CA4B-C067-4EF9-9A32-4DCE1E9E6AF5}" type="presParOf" srcId="{57465DC7-D0DD-4DF4-B926-4231685AB9FB}" destId="{BF3B22EB-FC43-4E78-BB22-90DCB6F47C2D}" srcOrd="1" destOrd="0" presId="urn:microsoft.com/office/officeart/2005/8/layout/hList7"/>
    <dgm:cxn modelId="{CA210491-A5B0-493C-8BE4-A7B42B84E759}" type="presParOf" srcId="{57465DC7-D0DD-4DF4-B926-4231685AB9FB}" destId="{008A81B4-7196-4276-ABC9-79FF1F31B34D}" srcOrd="2" destOrd="0" presId="urn:microsoft.com/office/officeart/2005/8/layout/hList7"/>
    <dgm:cxn modelId="{12745323-58E3-473C-B9C1-67FA039C7463}" type="presParOf" srcId="{008A81B4-7196-4276-ABC9-79FF1F31B34D}" destId="{ACB79D69-84F1-4040-AAD8-BD85285DC8F4}" srcOrd="0" destOrd="0" presId="urn:microsoft.com/office/officeart/2005/8/layout/hList7"/>
    <dgm:cxn modelId="{B17B1A6A-4E70-4091-A2B3-040E61E6A3B0}" type="presParOf" srcId="{008A81B4-7196-4276-ABC9-79FF1F31B34D}" destId="{4A6FCE8A-FC6B-4770-A492-67A9E55C8118}" srcOrd="1" destOrd="0" presId="urn:microsoft.com/office/officeart/2005/8/layout/hList7"/>
    <dgm:cxn modelId="{65E17AD9-46ED-4AB0-B321-882C6971FBF6}" type="presParOf" srcId="{008A81B4-7196-4276-ABC9-79FF1F31B34D}" destId="{DCB3D492-C65A-42D4-85DD-0D4831EDCA81}" srcOrd="2" destOrd="0" presId="urn:microsoft.com/office/officeart/2005/8/layout/hList7"/>
    <dgm:cxn modelId="{68C24A30-9F28-4122-A255-DC339D202C39}" type="presParOf" srcId="{008A81B4-7196-4276-ABC9-79FF1F31B34D}" destId="{199D574D-E024-433D-90B2-88C62C769F13}" srcOrd="3" destOrd="0" presId="urn:microsoft.com/office/officeart/2005/8/layout/hList7"/>
    <dgm:cxn modelId="{5FA898D3-8E3C-48E8-A2A4-53FF88047F3A}" type="presParOf" srcId="{57465DC7-D0DD-4DF4-B926-4231685AB9FB}" destId="{E32A5DB7-B3C8-4C55-B66C-49305BA24395}" srcOrd="3" destOrd="0" presId="urn:microsoft.com/office/officeart/2005/8/layout/hList7"/>
    <dgm:cxn modelId="{35C39718-87E8-40AB-9D7A-45056552B519}" type="presParOf" srcId="{57465DC7-D0DD-4DF4-B926-4231685AB9FB}" destId="{8CB3F8E0-F538-48C2-A992-85B435FF9B18}" srcOrd="4" destOrd="0" presId="urn:microsoft.com/office/officeart/2005/8/layout/hList7"/>
    <dgm:cxn modelId="{A1472FFF-676D-4471-9CE0-7B39613DFE14}" type="presParOf" srcId="{8CB3F8E0-F538-48C2-A992-85B435FF9B18}" destId="{A62C098A-AD27-4017-9376-A42EABE2732C}" srcOrd="0" destOrd="0" presId="urn:microsoft.com/office/officeart/2005/8/layout/hList7"/>
    <dgm:cxn modelId="{4BADD4BA-1F7E-405C-B9A5-DCC0196302F1}" type="presParOf" srcId="{8CB3F8E0-F538-48C2-A992-85B435FF9B18}" destId="{90931103-2C3B-473A-957E-E11FCD3ABA93}" srcOrd="1" destOrd="0" presId="urn:microsoft.com/office/officeart/2005/8/layout/hList7"/>
    <dgm:cxn modelId="{765ADB6C-2B43-47C6-99F3-4598CC2A694B}" type="presParOf" srcId="{8CB3F8E0-F538-48C2-A992-85B435FF9B18}" destId="{F3F2397E-F6E5-44C4-BF8E-F2E0C67CDC76}" srcOrd="2" destOrd="0" presId="urn:microsoft.com/office/officeart/2005/8/layout/hList7"/>
    <dgm:cxn modelId="{2017069A-F751-43BB-BA57-F9F0810EEDE0}" type="presParOf" srcId="{8CB3F8E0-F538-48C2-A992-85B435FF9B18}" destId="{0F5DEE17-B661-403B-9373-CC2E5A7D3228}" srcOrd="3" destOrd="0" presId="urn:microsoft.com/office/officeart/2005/8/layout/hList7"/>
    <dgm:cxn modelId="{B511FF32-0F77-4F86-858D-F5BD116E06D3}" type="presParOf" srcId="{57465DC7-D0DD-4DF4-B926-4231685AB9FB}" destId="{C5041DE7-8057-4FC6-8166-396FC982612B}" srcOrd="5" destOrd="0" presId="urn:microsoft.com/office/officeart/2005/8/layout/hList7"/>
    <dgm:cxn modelId="{73446B49-19D1-4B26-9BF1-983F7ACD64DF}" type="presParOf" srcId="{57465DC7-D0DD-4DF4-B926-4231685AB9FB}" destId="{EBA58112-56F1-44FB-9A5A-85056634FA31}" srcOrd="6" destOrd="0" presId="urn:microsoft.com/office/officeart/2005/8/layout/hList7"/>
    <dgm:cxn modelId="{BE3E547B-8440-4411-905C-4527BAA1A6B2}" type="presParOf" srcId="{EBA58112-56F1-44FB-9A5A-85056634FA31}" destId="{4DE1C88B-2B16-414C-8597-F08F0A9F1C38}" srcOrd="0" destOrd="0" presId="urn:microsoft.com/office/officeart/2005/8/layout/hList7"/>
    <dgm:cxn modelId="{C19A83E7-F222-4A9D-B429-B25CEBE5AD1F}" type="presParOf" srcId="{EBA58112-56F1-44FB-9A5A-85056634FA31}" destId="{037CF3BC-4570-4251-996C-D8769DEED4EA}" srcOrd="1" destOrd="0" presId="urn:microsoft.com/office/officeart/2005/8/layout/hList7"/>
    <dgm:cxn modelId="{8E4DE0C7-7492-419A-B5BC-2AE7E88CF7F3}" type="presParOf" srcId="{EBA58112-56F1-44FB-9A5A-85056634FA31}" destId="{98400D6C-DAFD-4678-8188-527EEA79B679}" srcOrd="2" destOrd="0" presId="urn:microsoft.com/office/officeart/2005/8/layout/hList7"/>
    <dgm:cxn modelId="{7E475497-13A1-4DCC-ABDB-41A2353CECD3}" type="presParOf" srcId="{EBA58112-56F1-44FB-9A5A-85056634FA31}" destId="{51D464F5-3890-4D48-B236-73FAB2DCA451}" srcOrd="3" destOrd="0" presId="urn:microsoft.com/office/officeart/2005/8/layout/hList7"/>
    <dgm:cxn modelId="{F23F735A-4B3F-439C-B04B-C360553B5DB6}" type="presParOf" srcId="{57465DC7-D0DD-4DF4-B926-4231685AB9FB}" destId="{E0A2D8C1-F067-47E5-9B2B-65B5115E3003}" srcOrd="7" destOrd="0" presId="urn:microsoft.com/office/officeart/2005/8/layout/hList7"/>
    <dgm:cxn modelId="{058F6CCC-A62C-4FC2-ABC3-D82BA4AF0227}" type="presParOf" srcId="{57465DC7-D0DD-4DF4-B926-4231685AB9FB}" destId="{13041D29-61E8-4FB2-BDA6-0BB2F3FB786B}" srcOrd="8" destOrd="0" presId="urn:microsoft.com/office/officeart/2005/8/layout/hList7"/>
    <dgm:cxn modelId="{03014859-AFCA-4B98-9AD1-381919B72259}" type="presParOf" srcId="{13041D29-61E8-4FB2-BDA6-0BB2F3FB786B}" destId="{A2CFB8C4-14F6-4527-B251-6CF180974587}" srcOrd="0" destOrd="0" presId="urn:microsoft.com/office/officeart/2005/8/layout/hList7"/>
    <dgm:cxn modelId="{EC5A9841-3775-4B6A-AB3B-B7373D77AD3C}" type="presParOf" srcId="{13041D29-61E8-4FB2-BDA6-0BB2F3FB786B}" destId="{B4F68EA1-DFEA-45A6-BAAF-46892C639D97}" srcOrd="1" destOrd="0" presId="urn:microsoft.com/office/officeart/2005/8/layout/hList7"/>
    <dgm:cxn modelId="{9E078D72-28D3-4925-86E7-C2BCB9F4511D}" type="presParOf" srcId="{13041D29-61E8-4FB2-BDA6-0BB2F3FB786B}" destId="{2764A72D-FAD1-4C1D-B891-995E76BF7168}" srcOrd="2" destOrd="0" presId="urn:microsoft.com/office/officeart/2005/8/layout/hList7"/>
    <dgm:cxn modelId="{39C8D2F1-7C6F-4BCD-BDC8-01CC2285EB78}" type="presParOf" srcId="{13041D29-61E8-4FB2-BDA6-0BB2F3FB786B}" destId="{7A692A74-925D-4BAC-8BA5-2FA9F8AD8937}" srcOrd="3" destOrd="0" presId="urn:microsoft.com/office/officeart/2005/8/layout/hList7"/>
    <dgm:cxn modelId="{B15E639D-ED86-4AE2-BE39-24BCAA6576F4}" type="presParOf" srcId="{57465DC7-D0DD-4DF4-B926-4231685AB9FB}" destId="{D4BC2986-F739-445F-A9D3-6CE29152ECF6}" srcOrd="9" destOrd="0" presId="urn:microsoft.com/office/officeart/2005/8/layout/hList7"/>
    <dgm:cxn modelId="{1D58C66B-3A1E-47F3-90E9-6A6E03BF4D7C}" type="presParOf" srcId="{57465DC7-D0DD-4DF4-B926-4231685AB9FB}" destId="{59D82300-76CA-425A-BDD1-CF21DFC1FEF1}" srcOrd="10" destOrd="0" presId="urn:microsoft.com/office/officeart/2005/8/layout/hList7"/>
    <dgm:cxn modelId="{046AE1BB-5369-4165-AC03-31D8F999B876}" type="presParOf" srcId="{59D82300-76CA-425A-BDD1-CF21DFC1FEF1}" destId="{99377A30-65C6-4449-98E3-142C48AC68F6}" srcOrd="0" destOrd="0" presId="urn:microsoft.com/office/officeart/2005/8/layout/hList7"/>
    <dgm:cxn modelId="{69C8938B-01C0-4559-BADA-6BC02402FB08}" type="presParOf" srcId="{59D82300-76CA-425A-BDD1-CF21DFC1FEF1}" destId="{AC53B821-60AD-4301-9117-9F20964275EB}" srcOrd="1" destOrd="0" presId="urn:microsoft.com/office/officeart/2005/8/layout/hList7"/>
    <dgm:cxn modelId="{4AAB343C-23A9-462D-94B8-4D450C479FA7}" type="presParOf" srcId="{59D82300-76CA-425A-BDD1-CF21DFC1FEF1}" destId="{E23910C6-0DD1-4925-AE08-B5B1F13C3ED2}" srcOrd="2" destOrd="0" presId="urn:microsoft.com/office/officeart/2005/8/layout/hList7"/>
    <dgm:cxn modelId="{39938303-2DBE-484E-8FC4-FB236F838E7A}" type="presParOf" srcId="{59D82300-76CA-425A-BDD1-CF21DFC1FEF1}" destId="{913F0588-AE54-4CF2-8040-7201E726C54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59222-77C5-4AB4-9125-E4901DA696C1}">
      <dsp:nvSpPr>
        <dsp:cNvPr id="0" name=""/>
        <dsp:cNvSpPr/>
      </dsp:nvSpPr>
      <dsp:spPr>
        <a:xfrm>
          <a:off x="8" y="0"/>
          <a:ext cx="1635472" cy="37608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RFQ – </a:t>
          </a:r>
        </a:p>
        <a:p>
          <a:pPr lvl="0" algn="ctr" defTabSz="755650" rtl="0">
            <a:lnSpc>
              <a:spcPct val="90000"/>
            </a:lnSpc>
            <a:spcBef>
              <a:spcPct val="0"/>
            </a:spcBef>
            <a:spcAft>
              <a:spcPct val="35000"/>
            </a:spcAft>
          </a:pPr>
          <a:r>
            <a:rPr lang="en-US" sz="1700" kern="1200" dirty="0" smtClean="0"/>
            <a:t>May 11, 2021</a:t>
          </a:r>
          <a:endParaRPr lang="en-US" sz="1700" kern="1200" dirty="0"/>
        </a:p>
      </dsp:txBody>
      <dsp:txXfrm>
        <a:off x="8" y="1504356"/>
        <a:ext cx="1635472" cy="1504356"/>
      </dsp:txXfrm>
    </dsp:sp>
    <dsp:sp modelId="{655F6DFD-CE07-4878-8A25-5F97AE1247EF}">
      <dsp:nvSpPr>
        <dsp:cNvPr id="0" name=""/>
        <dsp:cNvSpPr/>
      </dsp:nvSpPr>
      <dsp:spPr>
        <a:xfrm>
          <a:off x="191670" y="225653"/>
          <a:ext cx="1252376" cy="1252376"/>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79D69-84F1-4040-AAD8-BD85285DC8F4}">
      <dsp:nvSpPr>
        <dsp:cNvPr id="0" name=""/>
        <dsp:cNvSpPr/>
      </dsp:nvSpPr>
      <dsp:spPr>
        <a:xfrm>
          <a:off x="1684659" y="0"/>
          <a:ext cx="1635472" cy="37608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RFP for Industry – July 2022</a:t>
          </a:r>
          <a:endParaRPr lang="en-US" sz="1700" kern="1200" dirty="0"/>
        </a:p>
      </dsp:txBody>
      <dsp:txXfrm>
        <a:off x="1684659" y="1504356"/>
        <a:ext cx="1635472" cy="1504356"/>
      </dsp:txXfrm>
    </dsp:sp>
    <dsp:sp modelId="{199D574D-E024-433D-90B2-88C62C769F13}">
      <dsp:nvSpPr>
        <dsp:cNvPr id="0" name=""/>
        <dsp:cNvSpPr/>
      </dsp:nvSpPr>
      <dsp:spPr>
        <a:xfrm>
          <a:off x="1876206" y="225653"/>
          <a:ext cx="1252376" cy="1252376"/>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C098A-AD27-4017-9376-A42EABE2732C}">
      <dsp:nvSpPr>
        <dsp:cNvPr id="0" name=""/>
        <dsp:cNvSpPr/>
      </dsp:nvSpPr>
      <dsp:spPr>
        <a:xfrm>
          <a:off x="3369195" y="0"/>
          <a:ext cx="1635472" cy="37608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Final RFP – September 2022</a:t>
          </a:r>
          <a:endParaRPr lang="en-US" sz="1700" kern="1200" dirty="0"/>
        </a:p>
      </dsp:txBody>
      <dsp:txXfrm>
        <a:off x="3369195" y="1504356"/>
        <a:ext cx="1635472" cy="1504356"/>
      </dsp:txXfrm>
    </dsp:sp>
    <dsp:sp modelId="{0F5DEE17-B661-403B-9373-CC2E5A7D3228}">
      <dsp:nvSpPr>
        <dsp:cNvPr id="0" name=""/>
        <dsp:cNvSpPr/>
      </dsp:nvSpPr>
      <dsp:spPr>
        <a:xfrm>
          <a:off x="3560743" y="225653"/>
          <a:ext cx="1252376" cy="1252376"/>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1C88B-2B16-414C-8597-F08F0A9F1C38}">
      <dsp:nvSpPr>
        <dsp:cNvPr id="0" name=""/>
        <dsp:cNvSpPr/>
      </dsp:nvSpPr>
      <dsp:spPr>
        <a:xfrm>
          <a:off x="5053732" y="0"/>
          <a:ext cx="1635472" cy="37608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Public Announcement – March 2023</a:t>
          </a:r>
          <a:endParaRPr lang="en-US" sz="1700" kern="1200" dirty="0"/>
        </a:p>
      </dsp:txBody>
      <dsp:txXfrm>
        <a:off x="5053732" y="1504356"/>
        <a:ext cx="1635472" cy="1504356"/>
      </dsp:txXfrm>
    </dsp:sp>
    <dsp:sp modelId="{51D464F5-3890-4D48-B236-73FAB2DCA451}">
      <dsp:nvSpPr>
        <dsp:cNvPr id="0" name=""/>
        <dsp:cNvSpPr/>
      </dsp:nvSpPr>
      <dsp:spPr>
        <a:xfrm>
          <a:off x="5245279" y="225653"/>
          <a:ext cx="1252376" cy="1252376"/>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CFB8C4-14F6-4527-B251-6CF180974587}">
      <dsp:nvSpPr>
        <dsp:cNvPr id="0" name=""/>
        <dsp:cNvSpPr/>
      </dsp:nvSpPr>
      <dsp:spPr>
        <a:xfrm>
          <a:off x="6738268" y="0"/>
          <a:ext cx="1635472" cy="37608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n-US" sz="1700" kern="1200" dirty="0" smtClean="0"/>
            <a:t>Contract Execution – </a:t>
          </a:r>
        </a:p>
        <a:p>
          <a:pPr lvl="0" algn="ctr" defTabSz="755650" rtl="0">
            <a:lnSpc>
              <a:spcPct val="90000"/>
            </a:lnSpc>
            <a:spcBef>
              <a:spcPct val="0"/>
            </a:spcBef>
            <a:spcAft>
              <a:spcPct val="35000"/>
            </a:spcAft>
          </a:pPr>
          <a:r>
            <a:rPr lang="en-US" sz="1700" kern="1200" dirty="0" smtClean="0"/>
            <a:t>April 2023</a:t>
          </a:r>
          <a:endParaRPr lang="en-US" sz="1700" kern="1200" dirty="0"/>
        </a:p>
      </dsp:txBody>
      <dsp:txXfrm>
        <a:off x="6738268" y="1504356"/>
        <a:ext cx="1635472" cy="1504356"/>
      </dsp:txXfrm>
    </dsp:sp>
    <dsp:sp modelId="{7A692A74-925D-4BAC-8BA5-2FA9F8AD8937}">
      <dsp:nvSpPr>
        <dsp:cNvPr id="0" name=""/>
        <dsp:cNvSpPr/>
      </dsp:nvSpPr>
      <dsp:spPr>
        <a:xfrm>
          <a:off x="6929816" y="225653"/>
          <a:ext cx="1252376" cy="1252376"/>
        </a:xfrm>
        <a:prstGeom prst="ellips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377A30-65C6-4449-98E3-142C48AC68F6}">
      <dsp:nvSpPr>
        <dsp:cNvPr id="0" name=""/>
        <dsp:cNvSpPr/>
      </dsp:nvSpPr>
      <dsp:spPr>
        <a:xfrm>
          <a:off x="8422804" y="0"/>
          <a:ext cx="1635472" cy="376089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Construction</a:t>
          </a:r>
        </a:p>
        <a:p>
          <a:pPr lvl="0" algn="ctr" defTabSz="755650">
            <a:lnSpc>
              <a:spcPct val="90000"/>
            </a:lnSpc>
            <a:spcBef>
              <a:spcPct val="0"/>
            </a:spcBef>
            <a:spcAft>
              <a:spcPct val="35000"/>
            </a:spcAft>
          </a:pPr>
          <a:r>
            <a:rPr lang="en-US" sz="1700" kern="1200" dirty="0" smtClean="0"/>
            <a:t>Duration</a:t>
          </a:r>
          <a:endParaRPr lang="en-US" sz="1700" kern="1200" dirty="0"/>
        </a:p>
      </dsp:txBody>
      <dsp:txXfrm>
        <a:off x="8422804" y="1504356"/>
        <a:ext cx="1635472" cy="1504356"/>
      </dsp:txXfrm>
    </dsp:sp>
    <dsp:sp modelId="{913F0588-AE54-4CF2-8040-7201E726C54C}">
      <dsp:nvSpPr>
        <dsp:cNvPr id="0" name=""/>
        <dsp:cNvSpPr/>
      </dsp:nvSpPr>
      <dsp:spPr>
        <a:xfrm>
          <a:off x="8614352" y="225653"/>
          <a:ext cx="1252376" cy="125237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980A5-3CF9-4870-98D7-07FBA12FDD6B}">
      <dsp:nvSpPr>
        <dsp:cNvPr id="0" name=""/>
        <dsp:cNvSpPr/>
      </dsp:nvSpPr>
      <dsp:spPr>
        <a:xfrm>
          <a:off x="402335" y="3008712"/>
          <a:ext cx="9253728" cy="564133"/>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DE01D-4068-4193-B97D-7188F0155A8A}"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69AE2-837A-4954-9D7D-98410BA7F503}" type="slidenum">
              <a:rPr lang="en-US" smtClean="0"/>
              <a:t>‹#›</a:t>
            </a:fld>
            <a:endParaRPr lang="en-US"/>
          </a:p>
        </p:txBody>
      </p:sp>
    </p:spTree>
    <p:extLst>
      <p:ext uri="{BB962C8B-B14F-4D97-AF65-F5344CB8AC3E}">
        <p14:creationId xmlns:p14="http://schemas.microsoft.com/office/powerpoint/2010/main" val="313374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see the twin main river bridges over Wateree River and 2 sets of twins overflow bridges Just to the East of this location.  What this does not include is the twin bridges to the west of the main river bridges and the twin bridges just before Exit 98 (521).</a:t>
            </a:r>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5</a:t>
            </a:fld>
            <a:endParaRPr lang="en-US"/>
          </a:p>
        </p:txBody>
      </p:sp>
    </p:spTree>
    <p:extLst>
      <p:ext uri="{BB962C8B-B14F-4D97-AF65-F5344CB8AC3E}">
        <p14:creationId xmlns:p14="http://schemas.microsoft.com/office/powerpoint/2010/main" val="4177899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17</a:t>
            </a:fld>
            <a:endParaRPr lang="en-US"/>
          </a:p>
        </p:txBody>
      </p:sp>
    </p:spTree>
    <p:extLst>
      <p:ext uri="{BB962C8B-B14F-4D97-AF65-F5344CB8AC3E}">
        <p14:creationId xmlns:p14="http://schemas.microsoft.com/office/powerpoint/2010/main" val="62840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18</a:t>
            </a:fld>
            <a:endParaRPr lang="en-US"/>
          </a:p>
        </p:txBody>
      </p:sp>
    </p:spTree>
    <p:extLst>
      <p:ext uri="{BB962C8B-B14F-4D97-AF65-F5344CB8AC3E}">
        <p14:creationId xmlns:p14="http://schemas.microsoft.com/office/powerpoint/2010/main" val="129331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Phase Design-Build</a:t>
            </a:r>
            <a:r>
              <a:rPr lang="en-US" baseline="0" dirty="0" smtClean="0"/>
              <a:t> will be our standard procurement time frame of approximately 10 months.  For ATC’s we will probably be in the range of 20 PATC’s and 10 FATC’s </a:t>
            </a:r>
            <a:r>
              <a:rPr lang="en-US" dirty="0" smtClean="0"/>
              <a:t>Plan</a:t>
            </a:r>
            <a:r>
              <a:rPr lang="en-US" baseline="0" dirty="0" smtClean="0"/>
              <a:t> at this point this point is to be Cost – 55%, Technical Weight – 25%, and Added Value &amp; Innovation Quality Credit Weight – 20%.  Now is the time to have any questions or comments related to these items.  </a:t>
            </a:r>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6</a:t>
            </a:fld>
            <a:endParaRPr lang="en-US"/>
          </a:p>
        </p:txBody>
      </p:sp>
    </p:spTree>
    <p:extLst>
      <p:ext uri="{BB962C8B-B14F-4D97-AF65-F5344CB8AC3E}">
        <p14:creationId xmlns:p14="http://schemas.microsoft.com/office/powerpoint/2010/main" val="89831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main river bridges will be replaced.  Caver will give you more details on this in a few slides.  You can obviously see one of the issues from these pictures with the deck patches.  </a:t>
            </a:r>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7</a:t>
            </a:fld>
            <a:endParaRPr lang="en-US"/>
          </a:p>
        </p:txBody>
      </p:sp>
    </p:spTree>
    <p:extLst>
      <p:ext uri="{BB962C8B-B14F-4D97-AF65-F5344CB8AC3E}">
        <p14:creationId xmlns:p14="http://schemas.microsoft.com/office/powerpoint/2010/main" val="304884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John will get in to more specifics next with the main bridges and the overflow bridge rehabilitation scopes.  </a:t>
            </a:r>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8</a:t>
            </a:fld>
            <a:endParaRPr lang="en-US"/>
          </a:p>
        </p:txBody>
      </p:sp>
    </p:spTree>
    <p:extLst>
      <p:ext uri="{BB962C8B-B14F-4D97-AF65-F5344CB8AC3E}">
        <p14:creationId xmlns:p14="http://schemas.microsoft.com/office/powerpoint/2010/main" val="526974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9</a:t>
            </a:fld>
            <a:endParaRPr lang="en-US"/>
          </a:p>
        </p:txBody>
      </p:sp>
    </p:spTree>
    <p:extLst>
      <p:ext uri="{BB962C8B-B14F-4D97-AF65-F5344CB8AC3E}">
        <p14:creationId xmlns:p14="http://schemas.microsoft.com/office/powerpoint/2010/main" val="142754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10</a:t>
            </a:fld>
            <a:endParaRPr lang="en-US"/>
          </a:p>
        </p:txBody>
      </p:sp>
    </p:spTree>
    <p:extLst>
      <p:ext uri="{BB962C8B-B14F-4D97-AF65-F5344CB8AC3E}">
        <p14:creationId xmlns:p14="http://schemas.microsoft.com/office/powerpoint/2010/main" val="155822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14</a:t>
            </a:fld>
            <a:endParaRPr lang="en-US"/>
          </a:p>
        </p:txBody>
      </p:sp>
    </p:spTree>
    <p:extLst>
      <p:ext uri="{BB962C8B-B14F-4D97-AF65-F5344CB8AC3E}">
        <p14:creationId xmlns:p14="http://schemas.microsoft.com/office/powerpoint/2010/main" val="72907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15</a:t>
            </a:fld>
            <a:endParaRPr lang="en-US"/>
          </a:p>
        </p:txBody>
      </p:sp>
    </p:spTree>
    <p:extLst>
      <p:ext uri="{BB962C8B-B14F-4D97-AF65-F5344CB8AC3E}">
        <p14:creationId xmlns:p14="http://schemas.microsoft.com/office/powerpoint/2010/main" val="278447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69AE2-837A-4954-9D7D-98410BA7F503}" type="slidenum">
              <a:rPr lang="en-US" smtClean="0"/>
              <a:t>16</a:t>
            </a:fld>
            <a:endParaRPr lang="en-US"/>
          </a:p>
        </p:txBody>
      </p:sp>
    </p:spTree>
    <p:extLst>
      <p:ext uri="{BB962C8B-B14F-4D97-AF65-F5344CB8AC3E}">
        <p14:creationId xmlns:p14="http://schemas.microsoft.com/office/powerpoint/2010/main" val="141612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3/24/2022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3/24/2022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3/24/2022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3/24/2022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3/24/2022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3/24/2022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3/24/2022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3/24/2022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3/24/2022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3/24/2022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3/24/2022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3/24/2022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A8E9CFF2-3777-4FF4-A759-8491175B0B7C}"/>
              </a:ext>
            </a:extLst>
          </p:cNvPr>
          <p:cNvSpPr txBox="1">
            <a:spLocks/>
          </p:cNvSpPr>
          <p:nvPr/>
        </p:nvSpPr>
        <p:spPr>
          <a:xfrm>
            <a:off x="5152230" y="1579041"/>
            <a:ext cx="6269347" cy="1021498"/>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sz="4000" dirty="0">
              <a:solidFill>
                <a:schemeClr val="tx1">
                  <a:lumMod val="85000"/>
                  <a:lumOff val="15000"/>
                </a:schemeClr>
              </a:solidFill>
            </a:endParaRPr>
          </a:p>
        </p:txBody>
      </p:sp>
      <p:sp>
        <p:nvSpPr>
          <p:cNvPr id="8" name="Title 1"/>
          <p:cNvSpPr>
            <a:spLocks noGrp="1"/>
          </p:cNvSpPr>
          <p:nvPr>
            <p:ph type="ctrTitle"/>
          </p:nvPr>
        </p:nvSpPr>
        <p:spPr>
          <a:xfrm>
            <a:off x="939160" y="2404719"/>
            <a:ext cx="10313680" cy="2342509"/>
          </a:xfrm>
        </p:spPr>
        <p:txBody>
          <a:bodyPr>
            <a:normAutofit fontScale="90000"/>
          </a:bodyPr>
          <a:lstStyle/>
          <a:p>
            <a:pPr algn="ctr"/>
            <a:r>
              <a:rPr lang="en-US" sz="6000" cap="all" dirty="0" smtClean="0"/>
              <a:t>I-20 over Wateree River and overflows</a:t>
            </a:r>
            <a:r>
              <a:rPr lang="en-US" dirty="0" smtClean="0"/>
              <a:t> </a:t>
            </a:r>
            <a:br>
              <a:rPr lang="en-US" dirty="0" smtClean="0"/>
            </a:br>
            <a:endParaRPr lang="en-US" sz="4400" dirty="0"/>
          </a:p>
        </p:txBody>
      </p:sp>
      <p:sp>
        <p:nvSpPr>
          <p:cNvPr id="2" name="TextBox 1"/>
          <p:cNvSpPr txBox="1"/>
          <p:nvPr/>
        </p:nvSpPr>
        <p:spPr>
          <a:xfrm>
            <a:off x="5427754" y="4520195"/>
            <a:ext cx="8280971" cy="1077218"/>
          </a:xfrm>
          <a:prstGeom prst="rect">
            <a:avLst/>
          </a:prstGeom>
          <a:noFill/>
        </p:spPr>
        <p:txBody>
          <a:bodyPr wrap="square" rtlCol="0">
            <a:spAutoFit/>
          </a:bodyPr>
          <a:lstStyle/>
          <a:p>
            <a:r>
              <a:rPr lang="en-US" sz="3200" dirty="0" smtClean="0">
                <a:solidFill>
                  <a:srgbClr val="0070C0"/>
                </a:solidFill>
              </a:rPr>
              <a:t>EARLY COORDINATION MEETING</a:t>
            </a:r>
          </a:p>
          <a:p>
            <a:r>
              <a:rPr lang="en-US" sz="3200" dirty="0" smtClean="0">
                <a:solidFill>
                  <a:srgbClr val="0070C0"/>
                </a:solidFill>
              </a:rPr>
              <a:t>March 24, </a:t>
            </a:r>
            <a:r>
              <a:rPr lang="en-US" sz="3200" dirty="0" smtClean="0">
                <a:solidFill>
                  <a:srgbClr val="0070C0"/>
                </a:solidFill>
              </a:rPr>
              <a:t>2022</a:t>
            </a:r>
            <a:endParaRPr lang="en-US" sz="3200" dirty="0">
              <a:solidFill>
                <a:srgbClr val="0070C0"/>
              </a:solidFill>
            </a:endParaRPr>
          </a:p>
        </p:txBody>
      </p:sp>
      <p:pic>
        <p:nvPicPr>
          <p:cNvPr id="2050" name="Picture 2" descr="SCDOT to hold public hearing on interchange project | Local | thetandd.com"/>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331229" y="999683"/>
            <a:ext cx="2489772" cy="62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37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272563" cy="1450757"/>
          </a:xfrm>
        </p:spPr>
        <p:txBody>
          <a:bodyPr/>
          <a:lstStyle/>
          <a:p>
            <a:r>
              <a:rPr lang="en-US" dirty="0" smtClean="0"/>
              <a:t>Structures – Overflow Rehab Scope</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Existing Flat Slabs (15 spans @ 30’ = 750’ each)</a:t>
            </a:r>
            <a:endParaRPr lang="en-US" sz="3200" dirty="0"/>
          </a:p>
          <a:p>
            <a:pPr>
              <a:buFont typeface="Wingdings" panose="05000000000000000000" pitchFamily="2" charset="2"/>
              <a:buChar char="§"/>
            </a:pPr>
            <a:r>
              <a:rPr lang="en-US" sz="3200" dirty="0" smtClean="0"/>
              <a:t>Partial-depth patching, spall repairs, new wing-walls</a:t>
            </a:r>
          </a:p>
          <a:p>
            <a:pPr>
              <a:buFont typeface="Wingdings" panose="05000000000000000000" pitchFamily="2" charset="2"/>
              <a:buChar char="§"/>
            </a:pPr>
            <a:r>
              <a:rPr lang="en-US" sz="3200" dirty="0" smtClean="0"/>
              <a:t>Expansion joint rehabilitation (new headers for some)</a:t>
            </a:r>
          </a:p>
          <a:p>
            <a:pPr>
              <a:buFont typeface="Wingdings" panose="05000000000000000000" pitchFamily="2" charset="2"/>
              <a:buChar char="§"/>
            </a:pPr>
            <a:r>
              <a:rPr lang="en-US" sz="3200" dirty="0" smtClean="0"/>
              <a:t>Approach slab replacement &amp; flow-fill voids at end bents</a:t>
            </a:r>
          </a:p>
          <a:p>
            <a:pPr>
              <a:buFont typeface="Wingdings" panose="05000000000000000000" pitchFamily="2" charset="2"/>
              <a:buChar char="§"/>
            </a:pPr>
            <a:r>
              <a:rPr lang="en-US" sz="3200" dirty="0" smtClean="0"/>
              <a:t>Existing concrete piles in good shape</a:t>
            </a:r>
            <a:endParaRPr lang="en-US" sz="3200" dirty="0"/>
          </a:p>
          <a:p>
            <a:endParaRPr lang="en-US" dirty="0"/>
          </a:p>
        </p:txBody>
      </p:sp>
    </p:spTree>
    <p:extLst>
      <p:ext uri="{BB962C8B-B14F-4D97-AF65-F5344CB8AC3E}">
        <p14:creationId xmlns:p14="http://schemas.microsoft.com/office/powerpoint/2010/main" val="1941451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66287"/>
            <a:ext cx="10058400" cy="1450757"/>
          </a:xfrm>
        </p:spPr>
        <p:txBody>
          <a:bodyPr/>
          <a:lstStyle/>
          <a:p>
            <a:r>
              <a:rPr lang="en-US" dirty="0" smtClean="0"/>
              <a:t>Roadway</a:t>
            </a:r>
            <a:endParaRPr lang="en-US" dirty="0"/>
          </a:p>
        </p:txBody>
      </p:sp>
      <p:sp>
        <p:nvSpPr>
          <p:cNvPr id="3" name="Content Placeholder 2"/>
          <p:cNvSpPr>
            <a:spLocks noGrp="1"/>
          </p:cNvSpPr>
          <p:nvPr>
            <p:ph idx="1"/>
          </p:nvPr>
        </p:nvSpPr>
        <p:spPr/>
        <p:txBody>
          <a:bodyPr/>
          <a:lstStyle/>
          <a:p>
            <a:pPr lvl="0">
              <a:buClr>
                <a:srgbClr val="9BA8B7"/>
              </a:buClr>
              <a:buFont typeface="Wingdings" panose="05000000000000000000" pitchFamily="2" charset="2"/>
              <a:buChar char="§"/>
            </a:pPr>
            <a:r>
              <a:rPr lang="en-US" sz="3200" dirty="0" smtClean="0">
                <a:solidFill>
                  <a:srgbClr val="000000">
                    <a:lumMod val="75000"/>
                    <a:lumOff val="25000"/>
                  </a:srgbClr>
                </a:solidFill>
              </a:rPr>
              <a:t>75 mph design speed</a:t>
            </a:r>
          </a:p>
          <a:p>
            <a:pPr lvl="0">
              <a:buClr>
                <a:srgbClr val="9BA8B7"/>
              </a:buClr>
              <a:buFont typeface="Wingdings" panose="05000000000000000000" pitchFamily="2" charset="2"/>
              <a:buChar char="§"/>
            </a:pPr>
            <a:r>
              <a:rPr lang="en-US" sz="3200" dirty="0" smtClean="0">
                <a:solidFill>
                  <a:srgbClr val="000000">
                    <a:lumMod val="75000"/>
                    <a:lumOff val="25000"/>
                  </a:srgbClr>
                </a:solidFill>
              </a:rPr>
              <a:t>Maintain two lanes each direction</a:t>
            </a:r>
          </a:p>
          <a:p>
            <a:pPr lvl="0">
              <a:buClr>
                <a:srgbClr val="9BA8B7"/>
              </a:buClr>
              <a:buFont typeface="Wingdings" panose="05000000000000000000" pitchFamily="2" charset="2"/>
              <a:buChar char="§"/>
            </a:pPr>
            <a:r>
              <a:rPr lang="en-US" sz="3200" dirty="0" smtClean="0">
                <a:solidFill>
                  <a:srgbClr val="000000">
                    <a:lumMod val="75000"/>
                    <a:lumOff val="25000"/>
                  </a:srgbClr>
                </a:solidFill>
              </a:rPr>
              <a:t>Improve shoulders to standard at replacement</a:t>
            </a:r>
          </a:p>
          <a:p>
            <a:pPr lvl="1">
              <a:buClr>
                <a:srgbClr val="9BA8B7"/>
              </a:buClr>
              <a:buFont typeface="Wingdings" panose="05000000000000000000" pitchFamily="2" charset="2"/>
              <a:buChar char="§"/>
            </a:pPr>
            <a:r>
              <a:rPr lang="en-US" sz="3000" dirty="0" smtClean="0">
                <a:solidFill>
                  <a:srgbClr val="000000">
                    <a:lumMod val="75000"/>
                    <a:lumOff val="25000"/>
                  </a:srgbClr>
                </a:solidFill>
              </a:rPr>
              <a:t>No shoulder reduction at rehab locations</a:t>
            </a:r>
          </a:p>
          <a:p>
            <a:pPr lvl="0">
              <a:buClr>
                <a:srgbClr val="9BA8B7"/>
              </a:buClr>
              <a:buFont typeface="Wingdings" panose="05000000000000000000" pitchFamily="2" charset="2"/>
              <a:buChar char="§"/>
            </a:pPr>
            <a:r>
              <a:rPr lang="en-US" sz="3200" dirty="0" smtClean="0">
                <a:solidFill>
                  <a:srgbClr val="000000">
                    <a:lumMod val="75000"/>
                    <a:lumOff val="25000"/>
                  </a:srgbClr>
                </a:solidFill>
              </a:rPr>
              <a:t>Tie back in prior to Pond bridges (western end)</a:t>
            </a:r>
            <a:endParaRPr lang="en-US" sz="3200" dirty="0">
              <a:solidFill>
                <a:srgbClr val="000000">
                  <a:lumMod val="75000"/>
                  <a:lumOff val="25000"/>
                </a:srgbClr>
              </a:solidFill>
            </a:endParaRPr>
          </a:p>
          <a:p>
            <a:endParaRPr lang="en-US" dirty="0"/>
          </a:p>
        </p:txBody>
      </p:sp>
    </p:spTree>
    <p:extLst>
      <p:ext uri="{BB962C8B-B14F-4D97-AF65-F5344CB8AC3E}">
        <p14:creationId xmlns:p14="http://schemas.microsoft.com/office/powerpoint/2010/main" val="287610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Utilities</a:t>
            </a:r>
            <a:endParaRPr lang="en-US" dirty="0"/>
          </a:p>
        </p:txBody>
      </p:sp>
      <p:sp>
        <p:nvSpPr>
          <p:cNvPr id="3" name="Content Placeholder 2"/>
          <p:cNvSpPr>
            <a:spLocks noGrp="1"/>
          </p:cNvSpPr>
          <p:nvPr>
            <p:ph idx="1"/>
          </p:nvPr>
        </p:nvSpPr>
        <p:spPr/>
        <p:txBody>
          <a:bodyPr/>
          <a:lstStyle/>
          <a:p>
            <a:pPr lvl="0">
              <a:buClr>
                <a:srgbClr val="9BA8B7"/>
              </a:buClr>
              <a:buFont typeface="Wingdings" panose="05000000000000000000" pitchFamily="2" charset="2"/>
              <a:buChar char="§"/>
            </a:pPr>
            <a:r>
              <a:rPr lang="en-US" sz="2000" dirty="0" smtClean="0">
                <a:solidFill>
                  <a:srgbClr val="000000">
                    <a:lumMod val="75000"/>
                    <a:lumOff val="25000"/>
                  </a:srgbClr>
                </a:solidFill>
              </a:rPr>
              <a:t>SCDOT has performed preliminary coordination efforts.</a:t>
            </a:r>
            <a:endParaRPr lang="en-US" sz="2000" dirty="0">
              <a:solidFill>
                <a:srgbClr val="000000">
                  <a:lumMod val="75000"/>
                  <a:lumOff val="25000"/>
                </a:srgbClr>
              </a:solidFill>
            </a:endParaRPr>
          </a:p>
          <a:p>
            <a:pPr lvl="0">
              <a:buClr>
                <a:srgbClr val="9BA8B7"/>
              </a:buClr>
              <a:buFont typeface="Wingdings" panose="05000000000000000000" pitchFamily="2" charset="2"/>
              <a:buChar char="§"/>
            </a:pPr>
            <a:r>
              <a:rPr lang="en-US" sz="2000" dirty="0" smtClean="0">
                <a:solidFill>
                  <a:srgbClr val="000000">
                    <a:lumMod val="75000"/>
                    <a:lumOff val="25000"/>
                  </a:srgbClr>
                </a:solidFill>
              </a:rPr>
              <a:t>Will provide SUE information through confidential means (new process)</a:t>
            </a:r>
            <a:endParaRPr lang="en-US" sz="2000" dirty="0">
              <a:solidFill>
                <a:srgbClr val="000000">
                  <a:lumMod val="75000"/>
                  <a:lumOff val="25000"/>
                </a:srgbClr>
              </a:solidFill>
            </a:endParaRPr>
          </a:p>
          <a:p>
            <a:pPr marL="0" lvl="0" indent="0">
              <a:buClr>
                <a:srgbClr val="9BA8B7"/>
              </a:buClr>
              <a:buNone/>
            </a:pPr>
            <a:endParaRPr lang="en-US" sz="2000" dirty="0">
              <a:solidFill>
                <a:srgbClr val="000000">
                  <a:lumMod val="75000"/>
                  <a:lumOff val="25000"/>
                </a:srgbClr>
              </a:solidFill>
            </a:endParaRPr>
          </a:p>
          <a:p>
            <a:endParaRPr lang="en-US" dirty="0"/>
          </a:p>
        </p:txBody>
      </p:sp>
    </p:spTree>
    <p:extLst>
      <p:ext uri="{BB962C8B-B14F-4D97-AF65-F5344CB8AC3E}">
        <p14:creationId xmlns:p14="http://schemas.microsoft.com/office/powerpoint/2010/main" val="3026757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a:t>
            </a:r>
            <a:endParaRPr lang="en-US" dirty="0"/>
          </a:p>
        </p:txBody>
      </p:sp>
      <p:sp>
        <p:nvSpPr>
          <p:cNvPr id="3" name="Content Placeholder 2"/>
          <p:cNvSpPr>
            <a:spLocks noGrp="1"/>
          </p:cNvSpPr>
          <p:nvPr>
            <p:ph idx="1"/>
          </p:nvPr>
        </p:nvSpPr>
        <p:spPr/>
        <p:txBody>
          <a:bodyPr/>
          <a:lstStyle/>
          <a:p>
            <a:pPr lvl="0">
              <a:buClr>
                <a:srgbClr val="9BA8B7"/>
              </a:buClr>
              <a:buFont typeface="Wingdings" panose="05000000000000000000" pitchFamily="2" charset="2"/>
              <a:buChar char="§"/>
            </a:pPr>
            <a:r>
              <a:rPr lang="en-US" sz="2000" dirty="0" smtClean="0">
                <a:solidFill>
                  <a:srgbClr val="000000">
                    <a:lumMod val="75000"/>
                    <a:lumOff val="25000"/>
                  </a:srgbClr>
                </a:solidFill>
              </a:rPr>
              <a:t>Published lane closure restrictions available on SCDOT’s public website.</a:t>
            </a:r>
          </a:p>
          <a:p>
            <a:pPr lvl="0">
              <a:buClr>
                <a:srgbClr val="9BA8B7"/>
              </a:buClr>
              <a:buFont typeface="Wingdings" panose="05000000000000000000" pitchFamily="2" charset="2"/>
              <a:buChar char="§"/>
            </a:pPr>
            <a:r>
              <a:rPr lang="en-US" sz="2000" dirty="0" smtClean="0">
                <a:solidFill>
                  <a:srgbClr val="000000">
                    <a:lumMod val="75000"/>
                    <a:lumOff val="25000"/>
                  </a:srgbClr>
                </a:solidFill>
              </a:rPr>
              <a:t>Maintain two lanes in both directions at all times for bridge replacement.</a:t>
            </a:r>
            <a:endParaRPr lang="en-US" sz="2000" dirty="0">
              <a:solidFill>
                <a:srgbClr val="000000">
                  <a:lumMod val="75000"/>
                  <a:lumOff val="25000"/>
                </a:srgbClr>
              </a:solidFill>
            </a:endParaRPr>
          </a:p>
          <a:p>
            <a:pPr lvl="0">
              <a:buClr>
                <a:srgbClr val="9BA8B7"/>
              </a:buClr>
              <a:buFont typeface="Wingdings" panose="05000000000000000000" pitchFamily="2" charset="2"/>
              <a:buChar char="§"/>
            </a:pPr>
            <a:endParaRPr lang="en-US" sz="2000" dirty="0">
              <a:solidFill>
                <a:srgbClr val="000000">
                  <a:lumMod val="75000"/>
                  <a:lumOff val="25000"/>
                </a:srgbClr>
              </a:solidFill>
            </a:endParaRPr>
          </a:p>
          <a:p>
            <a:endParaRPr lang="en-US" dirty="0"/>
          </a:p>
        </p:txBody>
      </p:sp>
    </p:spTree>
    <p:extLst>
      <p:ext uri="{BB962C8B-B14F-4D97-AF65-F5344CB8AC3E}">
        <p14:creationId xmlns:p14="http://schemas.microsoft.com/office/powerpoint/2010/main" val="3169976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a:t>General Information</a:t>
            </a:r>
          </a:p>
          <a:p>
            <a:pPr lvl="1">
              <a:buFont typeface="Arial" panose="020B0604020202020204" pitchFamily="34" charset="0"/>
              <a:buChar char="•"/>
            </a:pPr>
            <a:r>
              <a:rPr lang="en-US" dirty="0"/>
              <a:t>Having multiple environmental documents allows for option to permit activities separately to help with scheduling. </a:t>
            </a:r>
          </a:p>
          <a:p>
            <a:pPr lvl="1">
              <a:buFont typeface="Arial" panose="020B0604020202020204" pitchFamily="34" charset="0"/>
              <a:buChar char="•"/>
            </a:pPr>
            <a:r>
              <a:rPr lang="en-US" dirty="0"/>
              <a:t>Mitigation for impacts can be covered by </a:t>
            </a:r>
            <a:r>
              <a:rPr lang="en-US" dirty="0" smtClean="0"/>
              <a:t>approved banks </a:t>
            </a:r>
            <a:r>
              <a:rPr lang="en-US" dirty="0"/>
              <a:t>and will be team’s responsibility.</a:t>
            </a:r>
          </a:p>
          <a:p>
            <a:pPr>
              <a:buFont typeface="Arial" panose="020B0604020202020204" pitchFamily="34" charset="0"/>
              <a:buChar char="•"/>
            </a:pPr>
            <a:r>
              <a:rPr lang="en-US" dirty="0" smtClean="0"/>
              <a:t>Overflow Bridges</a:t>
            </a:r>
          </a:p>
          <a:p>
            <a:pPr lvl="1">
              <a:buFont typeface="Arial" panose="020B0604020202020204" pitchFamily="34" charset="0"/>
              <a:buChar char="•"/>
            </a:pPr>
            <a:r>
              <a:rPr lang="en-US" dirty="0" smtClean="0"/>
              <a:t>PCE provided</a:t>
            </a:r>
          </a:p>
          <a:p>
            <a:pPr lvl="1">
              <a:buFont typeface="Arial" panose="020B0604020202020204" pitchFamily="34" charset="0"/>
              <a:buChar char="•"/>
            </a:pPr>
            <a:r>
              <a:rPr lang="en-US" dirty="0" smtClean="0"/>
              <a:t>Contractor responsible for permitting. Anticipate very minor impacts and hope to avoid permits if possible.</a:t>
            </a:r>
          </a:p>
          <a:p>
            <a:pPr lvl="1">
              <a:buFont typeface="Arial" panose="020B0604020202020204" pitchFamily="34" charset="0"/>
              <a:buChar char="•"/>
            </a:pPr>
            <a:r>
              <a:rPr lang="en-US" dirty="0" smtClean="0"/>
              <a:t>DOT GP available for use by team.</a:t>
            </a:r>
          </a:p>
          <a:p>
            <a:pPr lvl="1">
              <a:buFont typeface="Arial" panose="020B0604020202020204" pitchFamily="34" charset="0"/>
              <a:buChar char="•"/>
            </a:pPr>
            <a:r>
              <a:rPr lang="en-US" dirty="0" smtClean="0"/>
              <a:t>No major environmental resource constraints identified.</a:t>
            </a:r>
          </a:p>
          <a:p>
            <a:pPr>
              <a:buFont typeface="Arial" panose="020B0604020202020204" pitchFamily="34" charset="0"/>
              <a:buChar char="•"/>
            </a:pPr>
            <a:endParaRPr lang="en-US" dirty="0"/>
          </a:p>
          <a:p>
            <a:pPr lvl="1">
              <a:buFont typeface="Arial" panose="020B0604020202020204" pitchFamily="34" charset="0"/>
              <a:buChar char="•"/>
            </a:pPr>
            <a:endParaRPr lang="en-US" dirty="0" smtClean="0"/>
          </a:p>
          <a:p>
            <a:pPr>
              <a:buFont typeface="Arial" panose="020B0604020202020204" pitchFamily="34" charset="0"/>
              <a:buChar char="•"/>
            </a:pPr>
            <a:endParaRPr lang="en-US" dirty="0" smtClean="0"/>
          </a:p>
          <a:p>
            <a:pPr marL="0" indent="0">
              <a:buNone/>
            </a:pPr>
            <a:endParaRPr lang="en-US" dirty="0" smtClean="0"/>
          </a:p>
        </p:txBody>
      </p:sp>
    </p:spTree>
    <p:extLst>
      <p:ext uri="{BB962C8B-B14F-4D97-AF65-F5344CB8AC3E}">
        <p14:creationId xmlns:p14="http://schemas.microsoft.com/office/powerpoint/2010/main" val="416994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Wateree </a:t>
            </a:r>
            <a:r>
              <a:rPr lang="en-US" dirty="0"/>
              <a:t>River Bridges</a:t>
            </a:r>
          </a:p>
          <a:p>
            <a:pPr lvl="1">
              <a:buFont typeface="Arial" panose="020B0604020202020204" pitchFamily="34" charset="0"/>
              <a:buChar char="•"/>
            </a:pPr>
            <a:r>
              <a:rPr lang="en-US" dirty="0"/>
              <a:t>CE will be provided.</a:t>
            </a:r>
          </a:p>
          <a:p>
            <a:pPr lvl="1">
              <a:buFont typeface="Arial" panose="020B0604020202020204" pitchFamily="34" charset="0"/>
              <a:buChar char="•"/>
            </a:pPr>
            <a:r>
              <a:rPr lang="en-US" dirty="0"/>
              <a:t>Contractor responsible for permitting. Coast Guard permit not required. </a:t>
            </a:r>
          </a:p>
          <a:p>
            <a:pPr lvl="1">
              <a:buFont typeface="Arial" panose="020B0604020202020204" pitchFamily="34" charset="0"/>
              <a:buChar char="•"/>
            </a:pPr>
            <a:r>
              <a:rPr lang="en-US" dirty="0"/>
              <a:t>DOT GP available for use. </a:t>
            </a:r>
          </a:p>
          <a:p>
            <a:pPr lvl="1">
              <a:buFont typeface="Arial" panose="020B0604020202020204" pitchFamily="34" charset="0"/>
              <a:buChar char="•"/>
            </a:pPr>
            <a:r>
              <a:rPr lang="en-US" dirty="0" smtClean="0"/>
              <a:t>Section 10 water so specific considerations will need to be given to navigation impacts in permit.</a:t>
            </a:r>
            <a:endParaRPr lang="en-US" dirty="0"/>
          </a:p>
          <a:p>
            <a:pPr lvl="1">
              <a:buFont typeface="Arial" panose="020B0604020202020204" pitchFamily="34" charset="0"/>
              <a:buChar char="•"/>
            </a:pPr>
            <a:r>
              <a:rPr lang="en-US" dirty="0"/>
              <a:t>Sturgeon –TBD</a:t>
            </a:r>
          </a:p>
          <a:p>
            <a:pPr lvl="1">
              <a:buFont typeface="Arial" panose="020B0604020202020204" pitchFamily="34" charset="0"/>
              <a:buChar char="•"/>
            </a:pPr>
            <a:r>
              <a:rPr lang="en-US" dirty="0"/>
              <a:t>Other than river crossing, no major environmental constraints identified. </a:t>
            </a:r>
          </a:p>
          <a:p>
            <a:pPr lvl="1">
              <a:buFont typeface="Arial" panose="020B0604020202020204" pitchFamily="34" charset="0"/>
              <a:buChar char="•"/>
            </a:pPr>
            <a:r>
              <a:rPr lang="en-US" dirty="0"/>
              <a:t>Re-evaluation possible if deviate from overall footprint or increase impacts.</a:t>
            </a:r>
          </a:p>
          <a:p>
            <a:pPr marL="201168" lvl="1" indent="0">
              <a:buNone/>
            </a:pP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a:buFont typeface="Arial" panose="020B0604020202020204" pitchFamily="34" charset="0"/>
              <a:buChar char="•"/>
            </a:pPr>
            <a:endParaRPr lang="en-US" dirty="0" smtClean="0"/>
          </a:p>
          <a:p>
            <a:pPr marL="0" indent="0">
              <a:buNone/>
            </a:pPr>
            <a:endParaRPr lang="en-US" dirty="0" smtClean="0"/>
          </a:p>
        </p:txBody>
      </p:sp>
    </p:spTree>
    <p:extLst>
      <p:ext uri="{BB962C8B-B14F-4D97-AF65-F5344CB8AC3E}">
        <p14:creationId xmlns:p14="http://schemas.microsoft.com/office/powerpoint/2010/main" val="3037788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Project Schedule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54148718"/>
              </p:ext>
            </p:extLst>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question mark - Wiktiona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32369" y="2443787"/>
            <a:ext cx="1084529" cy="1084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22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Budget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200" dirty="0" smtClean="0"/>
              <a:t>$100 M approved in the STIP</a:t>
            </a:r>
          </a:p>
          <a:p>
            <a:pPr>
              <a:buFont typeface="Wingdings" panose="05000000000000000000" pitchFamily="2" charset="2"/>
              <a:buChar char="§"/>
            </a:pPr>
            <a:endParaRPr lang="en-US" sz="3200" dirty="0" smtClean="0"/>
          </a:p>
          <a:p>
            <a:pPr lvl="1">
              <a:buFont typeface="Wingdings" panose="05000000000000000000" pitchFamily="2" charset="2"/>
              <a:buChar char="§"/>
            </a:pPr>
            <a:endParaRPr lang="en-US" dirty="0" smtClean="0"/>
          </a:p>
        </p:txBody>
      </p:sp>
    </p:spTree>
    <p:extLst>
      <p:ext uri="{BB962C8B-B14F-4D97-AF65-F5344CB8AC3E}">
        <p14:creationId xmlns:p14="http://schemas.microsoft.com/office/powerpoint/2010/main" val="3306632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Project Information</a:t>
            </a:r>
            <a:endParaRPr lang="en-US" dirty="0"/>
          </a:p>
        </p:txBody>
      </p:sp>
      <p:sp>
        <p:nvSpPr>
          <p:cNvPr id="3" name="Content Placeholder 2"/>
          <p:cNvSpPr>
            <a:spLocks noGrp="1"/>
          </p:cNvSpPr>
          <p:nvPr>
            <p:ph sz="half" idx="1"/>
          </p:nvPr>
        </p:nvSpPr>
        <p:spPr>
          <a:xfrm>
            <a:off x="928838" y="2120900"/>
            <a:ext cx="4639736" cy="3748193"/>
          </a:xfrm>
        </p:spPr>
        <p:txBody>
          <a:bodyPr>
            <a:normAutofit lnSpcReduction="10000"/>
          </a:bodyPr>
          <a:lstStyle/>
          <a:p>
            <a:pPr>
              <a:buFont typeface="Wingdings" panose="05000000000000000000" pitchFamily="2" charset="2"/>
              <a:buChar char="§"/>
            </a:pPr>
            <a:r>
              <a:rPr lang="en-US" sz="3200" dirty="0" smtClean="0"/>
              <a:t>Survey</a:t>
            </a:r>
          </a:p>
          <a:p>
            <a:pPr>
              <a:buFont typeface="Wingdings" panose="05000000000000000000" pitchFamily="2" charset="2"/>
              <a:buChar char="§"/>
            </a:pPr>
            <a:r>
              <a:rPr lang="en-US" sz="3200" dirty="0" smtClean="0"/>
              <a:t>Hazardous Materials Surveys</a:t>
            </a:r>
          </a:p>
          <a:p>
            <a:pPr>
              <a:buFont typeface="Wingdings" panose="05000000000000000000" pitchFamily="2" charset="2"/>
              <a:buChar char="§"/>
            </a:pPr>
            <a:r>
              <a:rPr lang="en-US" sz="3200" dirty="0" smtClean="0"/>
              <a:t>Hydrology Report</a:t>
            </a:r>
          </a:p>
          <a:p>
            <a:pPr>
              <a:buFont typeface="Wingdings" panose="05000000000000000000" pitchFamily="2" charset="2"/>
              <a:buChar char="§"/>
            </a:pPr>
            <a:r>
              <a:rPr lang="en-US" sz="3200" dirty="0" smtClean="0"/>
              <a:t>Structures</a:t>
            </a:r>
          </a:p>
          <a:p>
            <a:pPr lvl="1">
              <a:buFont typeface="Wingdings" panose="05000000000000000000" pitchFamily="2" charset="2"/>
              <a:buChar char="§"/>
            </a:pPr>
            <a:r>
              <a:rPr lang="en-US" sz="3000" dirty="0" smtClean="0"/>
              <a:t>SI&amp;A sheets</a:t>
            </a:r>
          </a:p>
          <a:p>
            <a:pPr marL="201168" lvl="1" indent="0">
              <a:buNone/>
            </a:pPr>
            <a:endParaRPr lang="en-US" sz="3000" dirty="0" smtClean="0"/>
          </a:p>
          <a:p>
            <a:pPr lvl="1">
              <a:buFont typeface="Wingdings" panose="05000000000000000000" pitchFamily="2" charset="2"/>
              <a:buChar char="§"/>
            </a:pPr>
            <a:endParaRPr lang="en-US" sz="3000" dirty="0" smtClean="0"/>
          </a:p>
          <a:p>
            <a:pPr>
              <a:buFont typeface="Wingdings" panose="05000000000000000000" pitchFamily="2" charset="2"/>
              <a:buChar char="§"/>
            </a:pPr>
            <a:endParaRPr lang="en-US" sz="3200" dirty="0" smtClean="0"/>
          </a:p>
          <a:p>
            <a:pPr marL="201168" lvl="1" indent="0">
              <a:buNone/>
            </a:pPr>
            <a:endParaRPr lang="en-US" sz="3000" dirty="0" smtClean="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smtClean="0"/>
          </a:p>
          <a:p>
            <a:pPr lvl="1">
              <a:buFont typeface="Wingdings" panose="05000000000000000000" pitchFamily="2" charset="2"/>
              <a:buChar char="§"/>
            </a:pPr>
            <a:endParaRPr lang="en-US" dirty="0" smtClean="0"/>
          </a:p>
        </p:txBody>
      </p:sp>
      <p:sp>
        <p:nvSpPr>
          <p:cNvPr id="4" name="Content Placeholder 3"/>
          <p:cNvSpPr>
            <a:spLocks noGrp="1"/>
          </p:cNvSpPr>
          <p:nvPr>
            <p:ph sz="half" idx="2"/>
          </p:nvPr>
        </p:nvSpPr>
        <p:spPr/>
        <p:txBody>
          <a:bodyPr>
            <a:normAutofit lnSpcReduction="10000"/>
          </a:bodyPr>
          <a:lstStyle/>
          <a:p>
            <a:pPr>
              <a:lnSpc>
                <a:spcPct val="120000"/>
              </a:lnSpc>
              <a:buFont typeface="Wingdings" panose="05000000000000000000" pitchFamily="2" charset="2"/>
              <a:buChar char="§"/>
            </a:pPr>
            <a:r>
              <a:rPr lang="en-US" sz="3200" dirty="0" smtClean="0"/>
              <a:t>Preliminary Utility Report</a:t>
            </a:r>
          </a:p>
          <a:p>
            <a:pPr>
              <a:lnSpc>
                <a:spcPct val="120000"/>
              </a:lnSpc>
              <a:buFont typeface="Wingdings" panose="05000000000000000000" pitchFamily="2" charset="2"/>
              <a:buChar char="§"/>
            </a:pPr>
            <a:r>
              <a:rPr lang="en-US" sz="3200" dirty="0" smtClean="0"/>
              <a:t>Environmental</a:t>
            </a:r>
          </a:p>
          <a:p>
            <a:pPr lvl="1">
              <a:lnSpc>
                <a:spcPct val="120000"/>
              </a:lnSpc>
              <a:buFont typeface="Wingdings" panose="05000000000000000000" pitchFamily="2" charset="2"/>
              <a:buChar char="§"/>
            </a:pPr>
            <a:r>
              <a:rPr lang="en-US" sz="3000" dirty="0" smtClean="0"/>
              <a:t>JD and line work for wetlands</a:t>
            </a:r>
          </a:p>
          <a:p>
            <a:pPr lvl="1">
              <a:lnSpc>
                <a:spcPct val="120000"/>
              </a:lnSpc>
              <a:buFont typeface="Wingdings" panose="05000000000000000000" pitchFamily="2" charset="2"/>
              <a:buChar char="§"/>
            </a:pPr>
            <a:r>
              <a:rPr lang="en-US" sz="3000" dirty="0"/>
              <a:t> </a:t>
            </a:r>
            <a:r>
              <a:rPr lang="en-US" sz="3000" dirty="0" smtClean="0"/>
              <a:t>NEPA document</a:t>
            </a:r>
          </a:p>
          <a:p>
            <a:pPr>
              <a:lnSpc>
                <a:spcPct val="120000"/>
              </a:lnSpc>
              <a:buFont typeface="Wingdings" panose="05000000000000000000" pitchFamily="2" charset="2"/>
              <a:buChar char="§"/>
            </a:pPr>
            <a:r>
              <a:rPr lang="en-US" sz="3200" dirty="0" err="1" smtClean="0"/>
              <a:t>Geotech</a:t>
            </a:r>
            <a:r>
              <a:rPr lang="en-US" sz="3200" dirty="0" smtClean="0"/>
              <a:t> Report</a:t>
            </a:r>
          </a:p>
        </p:txBody>
      </p:sp>
    </p:spTree>
    <p:extLst>
      <p:ext uri="{BB962C8B-B14F-4D97-AF65-F5344CB8AC3E}">
        <p14:creationId xmlns:p14="http://schemas.microsoft.com/office/powerpoint/2010/main" val="3559748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r>
              <a:rPr lang="en-US" dirty="0"/>
              <a:t>/ Discussion</a:t>
            </a:r>
          </a:p>
        </p:txBody>
      </p:sp>
    </p:spTree>
    <p:extLst>
      <p:ext uri="{BB962C8B-B14F-4D97-AF65-F5344CB8AC3E}">
        <p14:creationId xmlns:p14="http://schemas.microsoft.com/office/powerpoint/2010/main" val="2886509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sz="3200" dirty="0"/>
              <a:t>All information provided today is for information only, non-binding, does not constitute legal or other advice, and does not amend or form part of the Final Request for Proposals (RFP).</a:t>
            </a:r>
          </a:p>
          <a:p>
            <a:endParaRPr lang="en-US" dirty="0"/>
          </a:p>
        </p:txBody>
      </p:sp>
    </p:spTree>
    <p:extLst>
      <p:ext uri="{BB962C8B-B14F-4D97-AF65-F5344CB8AC3E}">
        <p14:creationId xmlns:p14="http://schemas.microsoft.com/office/powerpoint/2010/main" val="1763500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925" y="2663007"/>
            <a:ext cx="9351538" cy="912400"/>
          </a:xfrm>
        </p:spPr>
        <p:txBody>
          <a:bodyPr/>
          <a:lstStyle/>
          <a:p>
            <a:pPr algn="ctr"/>
            <a:r>
              <a:rPr lang="en-US" sz="3200" dirty="0" smtClean="0"/>
              <a:t>Email: reynoldsbs@scdot.org</a:t>
            </a:r>
          </a:p>
          <a:p>
            <a:endParaRPr lang="en-US" dirty="0"/>
          </a:p>
        </p:txBody>
      </p:sp>
      <p:sp>
        <p:nvSpPr>
          <p:cNvPr id="4" name="Content Placeholder 2"/>
          <p:cNvSpPr txBox="1">
            <a:spLocks/>
          </p:cNvSpPr>
          <p:nvPr/>
        </p:nvSpPr>
        <p:spPr>
          <a:xfrm>
            <a:off x="-2192163" y="1048250"/>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4400" dirty="0" smtClean="0"/>
              <a:t>Feedback</a:t>
            </a:r>
          </a:p>
          <a:p>
            <a:endParaRPr lang="en-US" dirty="0"/>
          </a:p>
        </p:txBody>
      </p:sp>
    </p:spTree>
    <p:extLst>
      <p:ext uri="{BB962C8B-B14F-4D97-AF65-F5344CB8AC3E}">
        <p14:creationId xmlns:p14="http://schemas.microsoft.com/office/powerpoint/2010/main" val="1324417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1097280" y="2139023"/>
            <a:ext cx="10058399" cy="3974100"/>
          </a:xfrm>
        </p:spPr>
        <p:txBody>
          <a:bodyPr>
            <a:normAutofit/>
          </a:bodyPr>
          <a:lstStyle/>
          <a:p>
            <a:pPr>
              <a:buFont typeface="Wingdings" panose="05000000000000000000" pitchFamily="2" charset="2"/>
              <a:buChar char="§"/>
            </a:pPr>
            <a:r>
              <a:rPr lang="en-US" sz="3200" dirty="0" smtClean="0"/>
              <a:t>Provide Information</a:t>
            </a:r>
          </a:p>
          <a:p>
            <a:pPr>
              <a:buFont typeface="Wingdings" panose="05000000000000000000" pitchFamily="2" charset="2"/>
              <a:buChar char="§"/>
            </a:pPr>
            <a:r>
              <a:rPr lang="en-US" sz="3200" dirty="0" smtClean="0"/>
              <a:t>Get Feedback &amp; Answer Questions</a:t>
            </a:r>
          </a:p>
          <a:p>
            <a:pPr>
              <a:buFont typeface="Wingdings" panose="05000000000000000000" pitchFamily="2" charset="2"/>
              <a:buChar char="§"/>
            </a:pPr>
            <a:r>
              <a:rPr lang="en-US" sz="3200" dirty="0" smtClean="0"/>
              <a:t>Gauge Industry Interest &amp; Competition</a:t>
            </a:r>
            <a:endParaRPr lang="en-US" sz="3200" dirty="0"/>
          </a:p>
        </p:txBody>
      </p:sp>
    </p:spTree>
    <p:extLst>
      <p:ext uri="{BB962C8B-B14F-4D97-AF65-F5344CB8AC3E}">
        <p14:creationId xmlns:p14="http://schemas.microsoft.com/office/powerpoint/2010/main" val="1296954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200" dirty="0" smtClean="0"/>
              <a:t>Location/ Overview</a:t>
            </a:r>
          </a:p>
          <a:p>
            <a:pPr>
              <a:buFont typeface="Wingdings" panose="05000000000000000000" pitchFamily="2" charset="2"/>
              <a:buChar char="§"/>
            </a:pPr>
            <a:r>
              <a:rPr lang="en-US" sz="3200" dirty="0" smtClean="0"/>
              <a:t>Procurement Type</a:t>
            </a:r>
          </a:p>
          <a:p>
            <a:pPr>
              <a:buFont typeface="Wingdings" panose="05000000000000000000" pitchFamily="2" charset="2"/>
              <a:buChar char="§"/>
            </a:pPr>
            <a:r>
              <a:rPr lang="en-US" sz="3200" dirty="0" smtClean="0"/>
              <a:t>Scope of Work</a:t>
            </a:r>
          </a:p>
          <a:p>
            <a:pPr>
              <a:buFont typeface="Wingdings" panose="05000000000000000000" pitchFamily="2" charset="2"/>
              <a:buChar char="§"/>
            </a:pPr>
            <a:r>
              <a:rPr lang="en-US" sz="3200" dirty="0" smtClean="0"/>
              <a:t>Schedule</a:t>
            </a:r>
          </a:p>
          <a:p>
            <a:pPr>
              <a:buFont typeface="Wingdings" panose="05000000000000000000" pitchFamily="2" charset="2"/>
              <a:buChar char="§"/>
            </a:pPr>
            <a:r>
              <a:rPr lang="en-US" sz="3200" dirty="0" smtClean="0"/>
              <a:t>Q&amp;A</a:t>
            </a:r>
            <a:endParaRPr lang="en-US" sz="3200" dirty="0"/>
          </a:p>
        </p:txBody>
      </p:sp>
    </p:spTree>
    <p:extLst>
      <p:ext uri="{BB962C8B-B14F-4D97-AF65-F5344CB8AC3E}">
        <p14:creationId xmlns:p14="http://schemas.microsoft.com/office/powerpoint/2010/main" val="3018847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68796"/>
            <a:ext cx="10058400" cy="1450757"/>
          </a:xfrm>
        </p:spPr>
        <p:txBody>
          <a:bodyPr/>
          <a:lstStyle/>
          <a:p>
            <a:r>
              <a:rPr lang="en-US" dirty="0" smtClean="0"/>
              <a:t>Project Location</a:t>
            </a:r>
            <a:endParaRPr lang="en-US" dirty="0"/>
          </a:p>
        </p:txBody>
      </p:sp>
      <p:pic>
        <p:nvPicPr>
          <p:cNvPr id="4" name="Picture 3"/>
          <p:cNvPicPr>
            <a:picLocks noChangeAspect="1"/>
          </p:cNvPicPr>
          <p:nvPr/>
        </p:nvPicPr>
        <p:blipFill>
          <a:blip r:embed="rId3"/>
          <a:stretch>
            <a:fillRect/>
          </a:stretch>
        </p:blipFill>
        <p:spPr>
          <a:xfrm>
            <a:off x="0" y="2726627"/>
            <a:ext cx="12192000" cy="4131373"/>
          </a:xfrm>
          <a:prstGeom prst="rect">
            <a:avLst/>
          </a:prstGeom>
        </p:spPr>
      </p:pic>
      <p:sp>
        <p:nvSpPr>
          <p:cNvPr id="6" name="TextBox 5"/>
          <p:cNvSpPr txBox="1"/>
          <p:nvPr/>
        </p:nvSpPr>
        <p:spPr>
          <a:xfrm>
            <a:off x="231006" y="2033337"/>
            <a:ext cx="10924674" cy="646331"/>
          </a:xfrm>
          <a:prstGeom prst="rect">
            <a:avLst/>
          </a:prstGeom>
          <a:noFill/>
        </p:spPr>
        <p:txBody>
          <a:bodyPr wrap="square" rtlCol="0">
            <a:spAutoFit/>
          </a:bodyPr>
          <a:lstStyle/>
          <a:p>
            <a:r>
              <a:rPr lang="en-US" dirty="0" smtClean="0"/>
              <a:t>Project is located in Kershaw County on Intestate 20 about 30 miles East of Columbia and about 2 miles South West of Camden.  </a:t>
            </a:r>
            <a:endParaRPr lang="en-US" dirty="0"/>
          </a:p>
        </p:txBody>
      </p:sp>
    </p:spTree>
    <p:extLst>
      <p:ext uri="{BB962C8B-B14F-4D97-AF65-F5344CB8AC3E}">
        <p14:creationId xmlns:p14="http://schemas.microsoft.com/office/powerpoint/2010/main" val="2991777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Procurement Type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200" dirty="0" smtClean="0"/>
              <a:t>Two Phase Design-Build</a:t>
            </a:r>
          </a:p>
          <a:p>
            <a:pPr>
              <a:buFont typeface="Wingdings" panose="05000000000000000000" pitchFamily="2" charset="2"/>
              <a:buChar char="§"/>
            </a:pPr>
            <a:r>
              <a:rPr lang="en-US" sz="3200" dirty="0" smtClean="0"/>
              <a:t>ATC’s</a:t>
            </a:r>
          </a:p>
          <a:p>
            <a:pPr>
              <a:buFont typeface="Wingdings" panose="05000000000000000000" pitchFamily="2" charset="2"/>
              <a:buChar char="§"/>
            </a:pPr>
            <a:r>
              <a:rPr lang="en-US" sz="3200" dirty="0" smtClean="0"/>
              <a:t>Best Value </a:t>
            </a:r>
          </a:p>
          <a:p>
            <a:pPr>
              <a:buFont typeface="Wingdings" panose="05000000000000000000" pitchFamily="2" charset="2"/>
              <a:buChar char="§"/>
            </a:pPr>
            <a:r>
              <a:rPr lang="en-US" sz="3200" dirty="0" smtClean="0"/>
              <a:t>Weighted Criteria Formula</a:t>
            </a:r>
            <a:endParaRPr lang="en-US" dirty="0"/>
          </a:p>
        </p:txBody>
      </p:sp>
    </p:spTree>
    <p:extLst>
      <p:ext uri="{BB962C8B-B14F-4D97-AF65-F5344CB8AC3E}">
        <p14:creationId xmlns:p14="http://schemas.microsoft.com/office/powerpoint/2010/main" val="2632940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3211" y="3116180"/>
            <a:ext cx="5378089" cy="2500250"/>
          </a:xfrm>
          <a:prstGeom prst="rect">
            <a:avLst/>
          </a:prstGeom>
        </p:spPr>
      </p:pic>
      <p:pic>
        <p:nvPicPr>
          <p:cNvPr id="5" name="Picture 4"/>
          <p:cNvPicPr>
            <a:picLocks noChangeAspect="1"/>
          </p:cNvPicPr>
          <p:nvPr/>
        </p:nvPicPr>
        <p:blipFill>
          <a:blip r:embed="rId4"/>
          <a:stretch>
            <a:fillRect/>
          </a:stretch>
        </p:blipFill>
        <p:spPr>
          <a:xfrm>
            <a:off x="6126480" y="3061380"/>
            <a:ext cx="5772150" cy="2609850"/>
          </a:xfrm>
          <a:prstGeom prst="rect">
            <a:avLst/>
          </a:prstGeom>
        </p:spPr>
      </p:pic>
      <p:sp>
        <p:nvSpPr>
          <p:cNvPr id="2" name="Title 1"/>
          <p:cNvSpPr>
            <a:spLocks noGrp="1"/>
          </p:cNvSpPr>
          <p:nvPr>
            <p:ph type="title"/>
          </p:nvPr>
        </p:nvSpPr>
        <p:spPr/>
        <p:txBody>
          <a:bodyPr/>
          <a:lstStyle/>
          <a:p>
            <a:r>
              <a:rPr lang="en-US" dirty="0" smtClean="0"/>
              <a:t>Anticipated Scope of Work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Replacement of the EB and WB Bridges</a:t>
            </a:r>
            <a:endParaRPr lang="en-US" sz="3200" dirty="0"/>
          </a:p>
        </p:txBody>
      </p:sp>
      <p:sp>
        <p:nvSpPr>
          <p:cNvPr id="8" name="Rectangle 7"/>
          <p:cNvSpPr/>
          <p:nvPr/>
        </p:nvSpPr>
        <p:spPr>
          <a:xfrm>
            <a:off x="2583557" y="5086455"/>
            <a:ext cx="628698"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E</a:t>
            </a:r>
            <a:r>
              <a:rPr lang="en-US"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B</a:t>
            </a:r>
            <a:endPar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Rectangle 8"/>
          <p:cNvSpPr/>
          <p:nvPr/>
        </p:nvSpPr>
        <p:spPr>
          <a:xfrm>
            <a:off x="8412208" y="5096009"/>
            <a:ext cx="800220" cy="584775"/>
          </a:xfrm>
          <a:prstGeom prst="rect">
            <a:avLst/>
          </a:prstGeom>
        </p:spPr>
        <p:txBody>
          <a:bodyPr wrap="none">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W</a:t>
            </a:r>
            <a:r>
              <a:rPr lang="en-US" sz="3200" b="1" spc="50" dirty="0" smtClean="0">
                <a:ln w="9525" cmpd="sng">
                  <a:solidFill>
                    <a:schemeClr val="accent1"/>
                  </a:solidFill>
                  <a:prstDash val="solid"/>
                </a:ln>
                <a:solidFill>
                  <a:srgbClr val="70AD47">
                    <a:tint val="1000"/>
                  </a:srgbClr>
                </a:solidFill>
                <a:effectLst>
                  <a:glow rad="38100">
                    <a:schemeClr val="accent1">
                      <a:alpha val="40000"/>
                    </a:schemeClr>
                  </a:glow>
                </a:effectLst>
              </a:rPr>
              <a:t>B</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611857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Scope </a:t>
            </a:r>
            <a:r>
              <a:rPr lang="en-US" dirty="0"/>
              <a:t>of </a:t>
            </a:r>
            <a:r>
              <a:rPr lang="en-US" dirty="0" smtClean="0"/>
              <a:t>Work (main river bridge)</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3200" dirty="0" smtClean="0"/>
              <a:t>Demo Existing Bridge Structures</a:t>
            </a:r>
          </a:p>
          <a:p>
            <a:pPr>
              <a:buFont typeface="Wingdings" panose="05000000000000000000" pitchFamily="2" charset="2"/>
              <a:buChar char="§"/>
            </a:pPr>
            <a:r>
              <a:rPr lang="en-US" sz="3200" dirty="0" smtClean="0"/>
              <a:t>Build New Bridge Structures</a:t>
            </a:r>
          </a:p>
          <a:p>
            <a:pPr>
              <a:buFont typeface="Wingdings" panose="05000000000000000000" pitchFamily="2" charset="2"/>
              <a:buChar char="§"/>
            </a:pPr>
            <a:r>
              <a:rPr lang="en-US" sz="3200" dirty="0" smtClean="0"/>
              <a:t>Maintain two lanes of traffic in each direction during construction</a:t>
            </a:r>
          </a:p>
          <a:p>
            <a:pPr>
              <a:buFont typeface="Wingdings" panose="05000000000000000000" pitchFamily="2" charset="2"/>
              <a:buChar char="§"/>
            </a:pPr>
            <a:r>
              <a:rPr lang="en-US" sz="3200" dirty="0" smtClean="0"/>
              <a:t>Approach Roadways for New Structures</a:t>
            </a:r>
          </a:p>
          <a:p>
            <a:pPr>
              <a:buFont typeface="Wingdings" panose="05000000000000000000" pitchFamily="2" charset="2"/>
              <a:buChar char="§"/>
            </a:pPr>
            <a:endParaRPr lang="en-US" sz="3200" dirty="0" smtClean="0"/>
          </a:p>
          <a:p>
            <a:pPr lvl="1">
              <a:buFont typeface="Wingdings" panose="05000000000000000000" pitchFamily="2" charset="2"/>
              <a:buChar char="§"/>
            </a:pPr>
            <a:endParaRPr lang="en-US" dirty="0" smtClean="0"/>
          </a:p>
        </p:txBody>
      </p:sp>
    </p:spTree>
    <p:extLst>
      <p:ext uri="{BB962C8B-B14F-4D97-AF65-F5344CB8AC3E}">
        <p14:creationId xmlns:p14="http://schemas.microsoft.com/office/powerpoint/2010/main" val="3946277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188341" cy="1450757"/>
          </a:xfrm>
        </p:spPr>
        <p:txBody>
          <a:bodyPr/>
          <a:lstStyle/>
          <a:p>
            <a:r>
              <a:rPr lang="en-US" dirty="0" smtClean="0"/>
              <a:t>Structures – Replace River Bridges</a:t>
            </a:r>
            <a:endParaRPr lang="en-US" dirty="0"/>
          </a:p>
        </p:txBody>
      </p:sp>
      <p:sp>
        <p:nvSpPr>
          <p:cNvPr id="3" name="Content Placeholder 2"/>
          <p:cNvSpPr>
            <a:spLocks noGrp="1"/>
          </p:cNvSpPr>
          <p:nvPr>
            <p:ph idx="1"/>
          </p:nvPr>
        </p:nvSpPr>
        <p:spPr>
          <a:xfrm>
            <a:off x="1097280" y="2108201"/>
            <a:ext cx="10058400" cy="4063999"/>
          </a:xfrm>
        </p:spPr>
        <p:txBody>
          <a:bodyPr>
            <a:normAutofit lnSpcReduction="10000"/>
          </a:bodyPr>
          <a:lstStyle/>
          <a:p>
            <a:pPr>
              <a:buFont typeface="Wingdings" panose="05000000000000000000" pitchFamily="2" charset="2"/>
              <a:buChar char="§"/>
            </a:pPr>
            <a:r>
              <a:rPr lang="en-US" sz="3200" dirty="0" smtClean="0"/>
              <a:t>Removal of existing river pier footings (4 total)</a:t>
            </a:r>
            <a:endParaRPr lang="en-US" sz="3200" dirty="0"/>
          </a:p>
          <a:p>
            <a:pPr>
              <a:buFont typeface="Wingdings" panose="05000000000000000000" pitchFamily="2" charset="2"/>
              <a:buChar char="§"/>
            </a:pPr>
            <a:r>
              <a:rPr lang="en-US" sz="3200" dirty="0" smtClean="0"/>
              <a:t>Drilled shafts required at interior bents.</a:t>
            </a:r>
          </a:p>
          <a:p>
            <a:pPr>
              <a:buFont typeface="Wingdings" panose="05000000000000000000" pitchFamily="2" charset="2"/>
              <a:buChar char="§"/>
            </a:pPr>
            <a:r>
              <a:rPr lang="en-US" sz="3200" dirty="0" smtClean="0"/>
              <a:t>Superstructure type: girder bridge (steel or concrete)</a:t>
            </a:r>
          </a:p>
          <a:p>
            <a:pPr>
              <a:buFont typeface="Wingdings" panose="05000000000000000000" pitchFamily="2" charset="2"/>
              <a:buChar char="§"/>
            </a:pPr>
            <a:r>
              <a:rPr lang="en-US" sz="3200" dirty="0" smtClean="0"/>
              <a:t>Specified offset (10 feet) from existing pile bents</a:t>
            </a:r>
            <a:endParaRPr lang="en-US" sz="3200" dirty="0"/>
          </a:p>
          <a:p>
            <a:pPr>
              <a:buFont typeface="Wingdings" panose="05000000000000000000" pitchFamily="2" charset="2"/>
              <a:buChar char="§"/>
            </a:pPr>
            <a:r>
              <a:rPr lang="en-US" sz="3200" dirty="0" smtClean="0"/>
              <a:t>Deck: Galvanized rebar &amp; 8.5” minimum thickness</a:t>
            </a:r>
          </a:p>
          <a:p>
            <a:pPr>
              <a:buFont typeface="Wingdings" panose="05000000000000000000" pitchFamily="2" charset="2"/>
              <a:buChar char="§"/>
            </a:pPr>
            <a:r>
              <a:rPr lang="en-US" sz="3200" dirty="0" smtClean="0"/>
              <a:t>Temporary Bridge Criteria: prefab steel.  Must load rate.</a:t>
            </a:r>
          </a:p>
          <a:p>
            <a:endParaRPr lang="en-US" dirty="0"/>
          </a:p>
        </p:txBody>
      </p:sp>
    </p:spTree>
    <p:extLst>
      <p:ext uri="{BB962C8B-B14F-4D97-AF65-F5344CB8AC3E}">
        <p14:creationId xmlns:p14="http://schemas.microsoft.com/office/powerpoint/2010/main" val="1672725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 monochrome</Template>
  <TotalTime>0</TotalTime>
  <Words>755</Words>
  <Application>Microsoft Office PowerPoint</Application>
  <PresentationFormat>Widescreen</PresentationFormat>
  <Paragraphs>125</Paragraphs>
  <Slides>20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Bookman Old Style</vt:lpstr>
      <vt:lpstr>Calibri</vt:lpstr>
      <vt:lpstr>Franklin Gothic Book</vt:lpstr>
      <vt:lpstr>Wingdings</vt:lpstr>
      <vt:lpstr>1_RetrospectVTI</vt:lpstr>
      <vt:lpstr>I-20 over Wateree River and overflows  </vt:lpstr>
      <vt:lpstr>Disclaimer</vt:lpstr>
      <vt:lpstr>Purpose</vt:lpstr>
      <vt:lpstr>Agenda</vt:lpstr>
      <vt:lpstr>Project Location</vt:lpstr>
      <vt:lpstr>Anticipated Procurement Type</vt:lpstr>
      <vt:lpstr>Anticipated Scope of Work </vt:lpstr>
      <vt:lpstr>Anticipated Scope of Work (main river bridge)</vt:lpstr>
      <vt:lpstr>Structures – Replace River Bridges</vt:lpstr>
      <vt:lpstr>Structures – Overflow Rehab Scope</vt:lpstr>
      <vt:lpstr>Roadway</vt:lpstr>
      <vt:lpstr>Utilities</vt:lpstr>
      <vt:lpstr>Traffic </vt:lpstr>
      <vt:lpstr>Environmental </vt:lpstr>
      <vt:lpstr>Environmental </vt:lpstr>
      <vt:lpstr>Anticipated Project Schedule</vt:lpstr>
      <vt:lpstr>Project Budget </vt:lpstr>
      <vt:lpstr>Anticipated Project Information</vt:lpstr>
      <vt:lpstr>Questions/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2021-02-25T17:38:25Z</dcterms:created>
  <dcterms:modified xsi:type="dcterms:W3CDTF">2022-03-24T18:42:56Z</dcterms:modified>
</cp:coreProperties>
</file>